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74" r:id="rId4"/>
    <p:sldId id="275" r:id="rId5"/>
    <p:sldId id="258" r:id="rId6"/>
    <p:sldId id="259" r:id="rId7"/>
    <p:sldId id="260" r:id="rId8"/>
    <p:sldId id="263" r:id="rId9"/>
    <p:sldId id="284" r:id="rId10"/>
    <p:sldId id="283" r:id="rId11"/>
    <p:sldId id="277" r:id="rId12"/>
    <p:sldId id="281" r:id="rId13"/>
    <p:sldId id="270" r:id="rId14"/>
    <p:sldId id="271" r:id="rId15"/>
    <p:sldId id="272" r:id="rId16"/>
    <p:sldId id="273" r:id="rId17"/>
    <p:sldId id="285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9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242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0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0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3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9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483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3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098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374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CFABE2-1EAE-45E5-A015-488BC7EE3CAF}" type="datetimeFigureOut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DAA67E-5881-4F51-AC50-40BB0BC807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YHCwV5Hoo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pt/url?sa=i&amp;rct=j&amp;q=&amp;esrc=s&amp;source=images&amp;cd=&amp;cad=rja&amp;uact=8&amp;docid=2QjKgMpw43U7jM&amp;tbnid=Y4YpDzKg0HapXM:&amp;ved=0CAUQjRw&amp;url=http://cidadedashortas.blogspot.com/2011/05/compostagem-i.html&amp;ei=jJE4U5SpPISK0AWE2YD4Ag&amp;psig=AFQjCNH5A0qRuu49y_Uwf6dNHwVcdfQIew&amp;ust=1396302385933088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hyperlink" Target="http://www.google.pt/url?sa=i&amp;rct=j&amp;q=&amp;esrc=s&amp;source=images&amp;cd=&amp;cad=rja&amp;uact=8&amp;docid=O1s8kQIBygrOwM&amp;tbnid=zJYQA8eG1uXM9M:&amp;ved=0CAUQjRw&amp;url=http://noticiasdoribatejo.blogs.sapo.pt/2011/06/17/&amp;ei=cJI4U67hHqm70QXTuIDgAg&amp;psig=AFQjCNH5A0qRuu49y_Uwf6dNHwVcdfQIew&amp;ust=1396302385933088" TargetMode="External"/><Relationship Id="rId5" Type="http://schemas.openxmlformats.org/officeDocument/2006/relationships/hyperlink" Target="http://www.google.pt/url?sa=i&amp;rct=j&amp;q=&amp;esrc=s&amp;source=images&amp;cd=&amp;cad=rja&amp;uact=8&amp;docid=arV8vY631tdPaM&amp;tbnid=Q74V9t6VCveDKM:&amp;ved=0CAUQjRw&amp;url=http://escolabio.blogspot.com/2011_02_01_archive.html&amp;ei=B5E4U8PDCYOr0QWhpYDACA&amp;psig=AFQjCNH5A0qRuu49y_Uwf6dNHwVcdfQIew&amp;ust=1396302385933088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www.google.pt/url?sa=i&amp;rct=j&amp;q=&amp;esrc=s&amp;source=images&amp;cd=&amp;cad=rja&amp;uact=8&amp;docid=f3z64n7gd1mNJM&amp;tbnid=ntU9EnJzS32byM:&amp;ved=0CAUQjRw&amp;url=http://sitiocurupira.wordpress.com/compostagemvegam/&amp;ei=mpI4U7DvKKPR0QXLxoGAAQ&amp;psig=AFQjCNH5A0qRuu49y_Uwf6dNHwVcdfQIew&amp;ust=13963023859330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dirty="0" smtClean="0">
                <a:solidFill>
                  <a:schemeClr val="accent1">
                    <a:lumMod val="75000"/>
                  </a:schemeClr>
                </a:solidFill>
              </a:rPr>
              <a:t>Prevenir</a:t>
            </a:r>
            <a:r>
              <a:rPr lang="pt-PT" sz="6000" dirty="0" smtClean="0"/>
              <a:t> os resíduos e </a:t>
            </a:r>
            <a:r>
              <a:rPr lang="pt-PT" sz="6000" dirty="0" smtClean="0">
                <a:solidFill>
                  <a:schemeClr val="accent1">
                    <a:lumMod val="75000"/>
                  </a:schemeClr>
                </a:solidFill>
              </a:rPr>
              <a:t>Reduzir</a:t>
            </a:r>
            <a:r>
              <a:rPr lang="pt-PT" sz="6000" dirty="0" smtClean="0"/>
              <a:t> o desperdício </a:t>
            </a:r>
            <a:endParaRPr lang="pt-PT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000" b="1" dirty="0"/>
              <a:t>Descubra algumas ações concretas para Prevenir a </a:t>
            </a:r>
            <a:r>
              <a:rPr lang="pt-PT" sz="2000" b="1" dirty="0" smtClean="0"/>
              <a:t>Produç</a:t>
            </a:r>
            <a:r>
              <a:rPr lang="pt-PT" sz="2000" b="1" dirty="0"/>
              <a:t>ã</a:t>
            </a:r>
            <a:r>
              <a:rPr lang="pt-PT" sz="2000" b="1" dirty="0" smtClean="0"/>
              <a:t>o </a:t>
            </a:r>
            <a:r>
              <a:rPr lang="pt-PT" sz="2000" b="1" dirty="0"/>
              <a:t>de Resíduos </a:t>
            </a:r>
            <a:r>
              <a:rPr lang="pt-PT" sz="2000" b="1" dirty="0" smtClean="0"/>
              <a:t>que </a:t>
            </a:r>
            <a:r>
              <a:rPr lang="pt-PT" sz="2000" b="1" dirty="0"/>
              <a:t>pode </a:t>
            </a:r>
            <a:r>
              <a:rPr lang="pt-PT" sz="2000" b="1" dirty="0" smtClean="0"/>
              <a:t>praticar </a:t>
            </a:r>
            <a:r>
              <a:rPr lang="pt-PT" sz="2000" b="1" dirty="0"/>
              <a:t>no seu </a:t>
            </a:r>
            <a:r>
              <a:rPr lang="pt-PT" sz="2000" b="1" dirty="0" smtClean="0"/>
              <a:t>dia-a-dia</a:t>
            </a:r>
            <a:endParaRPr lang="pt-PT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2" y="281739"/>
            <a:ext cx="2057817" cy="9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11480" y="482161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No dia-a-dia…</a:t>
            </a:r>
            <a:endParaRPr lang="pt-PT" dirty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411479" y="1365452"/>
            <a:ext cx="11085755" cy="12263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Evite, na medida do possível, a compra de produtos inúteis.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Quando oferecer uma prenda, seja criativo/a, porque não escolher uma que seja “desmaterializada” </a:t>
            </a:r>
            <a:r>
              <a:rPr lang="pt-PT" sz="1500" b="1" dirty="0" smtClean="0">
                <a:solidFill>
                  <a:schemeClr val="tx1"/>
                </a:solidFill>
              </a:rPr>
              <a:t>(por exemplo uma sessão de massagens, um curso de cozinha, entre outros)</a:t>
            </a:r>
            <a:endParaRPr lang="pt-PT" sz="15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60" y="2712848"/>
            <a:ext cx="4785927" cy="34593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58" y="2712848"/>
            <a:ext cx="4972474" cy="34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17811" y="2774310"/>
            <a:ext cx="10246659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SEPARE OS RESÍDUOS PARA RECICLAR?!</a:t>
            </a:r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778" t="10478" r="18203" b="7720"/>
          <a:stretch/>
        </p:blipFill>
        <p:spPr>
          <a:xfrm>
            <a:off x="427346" y="213178"/>
            <a:ext cx="7530354" cy="65321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791" y="1389789"/>
            <a:ext cx="3751727" cy="267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0209133" y="1834978"/>
            <a:ext cx="1500294" cy="1644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unidirecional 5"/>
          <p:cNvCxnSpPr/>
          <p:nvPr/>
        </p:nvCxnSpPr>
        <p:spPr>
          <a:xfrm flipV="1">
            <a:off x="10209133" y="3657600"/>
            <a:ext cx="575408" cy="155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9470491" y="5395792"/>
            <a:ext cx="1609885" cy="52863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solidFill>
                  <a:schemeClr val="tx1"/>
                </a:solidFill>
              </a:rPr>
              <a:t>Pilhão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2299447" cy="52863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solidFill>
                  <a:schemeClr val="tx1"/>
                </a:solidFill>
              </a:rPr>
              <a:t>ECOPONTOS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165" cy="48716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16455" y="166827"/>
            <a:ext cx="3650867" cy="52863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solidFill>
                  <a:schemeClr val="tx1"/>
                </a:solidFill>
              </a:rPr>
              <a:t>Oleão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1" y="431143"/>
            <a:ext cx="1950598" cy="17961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r="36011"/>
          <a:stretch/>
        </p:blipFill>
        <p:spPr>
          <a:xfrm>
            <a:off x="0" y="1112760"/>
            <a:ext cx="2627291" cy="529786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36558" y="161122"/>
            <a:ext cx="592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Recolha e Valorização de Óleos Alimentares Usados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8666" y="5764297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Destina-se apenas a</a:t>
            </a:r>
          </a:p>
          <a:p>
            <a:r>
              <a:rPr lang="pt-P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óleos alimentares!</a:t>
            </a:r>
            <a:endParaRPr lang="pt-P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60905" y="2394143"/>
            <a:ext cx="3465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não é correto colocar os OAU: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OAU depositados nestes locais têm como destino a rede de saneamento, que a longo prazo deixará de funcionar corretamente.</a:t>
            </a:r>
          </a:p>
          <a:p>
            <a:pPr algn="just"/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Posteriormente estes OAU vão para as Estações de tratamento de Águas Residuais, onde vão dificultar e encarecer o tratamento.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03579" y="962982"/>
            <a:ext cx="4781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onde vai o OAU nos </a:t>
            </a:r>
            <a:r>
              <a:rPr lang="pt-P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oleões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OAU é recolhido e entregue num operador licenciado.</a:t>
            </a:r>
          </a:p>
          <a:p>
            <a:pPr algn="just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Possíveis usos: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no fabrico de detergentes, lubrificantes, graxas, tintas e sabão;</a:t>
            </a:r>
          </a:p>
          <a:p>
            <a:pPr algn="just"/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57" y="2969338"/>
            <a:ext cx="1867627" cy="1110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627291" y="4240802"/>
            <a:ext cx="2428749" cy="528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de sabão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6" y="3043917"/>
            <a:ext cx="1595847" cy="119688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362529" y="4240801"/>
            <a:ext cx="3135100" cy="5289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de ração  animal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3" y="4630529"/>
            <a:ext cx="2042277" cy="149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501330" y="6037696"/>
            <a:ext cx="2428749" cy="528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de velas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172" y="260846"/>
            <a:ext cx="7570203" cy="6406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Percurso dos recicláveis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1635616" y="1365161"/>
            <a:ext cx="253713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956997" y="1365161"/>
            <a:ext cx="253713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Ecoponto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956997" y="2966916"/>
            <a:ext cx="253713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Estação e triagem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56997" y="4568671"/>
            <a:ext cx="253713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 produto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35616" y="4568671"/>
            <a:ext cx="2537138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Indústria recicladora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" y="2232"/>
            <a:ext cx="796258" cy="7962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16" y="2966916"/>
            <a:ext cx="2352541" cy="75722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cxnSp>
        <p:nvCxnSpPr>
          <p:cNvPr id="10" name="Conexão reta unidirecional 9"/>
          <p:cNvCxnSpPr/>
          <p:nvPr/>
        </p:nvCxnSpPr>
        <p:spPr>
          <a:xfrm>
            <a:off x="4378816" y="1687133"/>
            <a:ext cx="31939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>
            <a:off x="9225566" y="2150772"/>
            <a:ext cx="0" cy="618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/>
          <p:nvPr/>
        </p:nvCxnSpPr>
        <p:spPr>
          <a:xfrm flipH="1">
            <a:off x="4378816" y="3295327"/>
            <a:ext cx="31939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/>
          <p:nvPr/>
        </p:nvCxnSpPr>
        <p:spPr>
          <a:xfrm>
            <a:off x="2811886" y="3825025"/>
            <a:ext cx="0" cy="618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>
            <a:off x="4507606" y="4897082"/>
            <a:ext cx="3065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9225566" y="5409127"/>
            <a:ext cx="0" cy="5795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656823" y="5988676"/>
            <a:ext cx="85687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V="1">
            <a:off x="656823" y="1693572"/>
            <a:ext cx="0" cy="4295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656823" y="1687133"/>
            <a:ext cx="721216" cy="6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" y="2232"/>
            <a:ext cx="616754" cy="6167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66" y="633073"/>
            <a:ext cx="3352016" cy="258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19" y="655788"/>
            <a:ext cx="3340779" cy="258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/>
          <a:stretch/>
        </p:blipFill>
        <p:spPr>
          <a:xfrm>
            <a:off x="203205" y="3693339"/>
            <a:ext cx="3420274" cy="275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r="48638" b="46479"/>
          <a:stretch/>
        </p:blipFill>
        <p:spPr>
          <a:xfrm>
            <a:off x="203205" y="655788"/>
            <a:ext cx="3420274" cy="258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eta para a direita 7"/>
          <p:cNvSpPr/>
          <p:nvPr/>
        </p:nvSpPr>
        <p:spPr>
          <a:xfrm>
            <a:off x="3717568" y="1645133"/>
            <a:ext cx="605307" cy="21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7835446" y="1645133"/>
            <a:ext cx="605307" cy="21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5" r="51596"/>
          <a:stretch/>
        </p:blipFill>
        <p:spPr>
          <a:xfrm>
            <a:off x="4414166" y="3885117"/>
            <a:ext cx="3450270" cy="245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 para a esquerda e para cima 10"/>
          <p:cNvSpPr/>
          <p:nvPr/>
        </p:nvSpPr>
        <p:spPr>
          <a:xfrm>
            <a:off x="9124682" y="3848386"/>
            <a:ext cx="1162326" cy="146364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esquerda 11"/>
          <p:cNvSpPr/>
          <p:nvPr/>
        </p:nvSpPr>
        <p:spPr>
          <a:xfrm>
            <a:off x="3740322" y="4829577"/>
            <a:ext cx="582553" cy="243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257808" y="51843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000" dirty="0" smtClean="0"/>
              <a:t>TRIAGEM DOS RESÍDUOS…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020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" y="720136"/>
            <a:ext cx="1171608" cy="237908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17350" y="4623968"/>
            <a:ext cx="7570203" cy="6406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/>
              <a:t>Aceda ao seguinte link:</a:t>
            </a:r>
            <a:endParaRPr lang="pt-PT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79460"/>
            <a:ext cx="7570203" cy="6406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GESTÃO DE RESÍDUOS </a:t>
            </a: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891553" y="720136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</a:rPr>
              <a:t>A Resíduos do Nordeste, EIM, S.A. é a entidade responsável pela gestão e tratamento dos resíduos urbanos produzidos nos Concelhos de Alfândega da Fé, Bragança, Carrazeda de Ansiães, Freixo de Espada à Cinta, Macedo de Cavaleiros, Miranda do Douro, Mirandela, Mogadouro, Torre de Moncorvo, Vila Nova de Foz Côa, Vila Flor, Vimioso e Vinhais. </a:t>
            </a:r>
            <a:endParaRPr lang="pt-PT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>
                <a:latin typeface="Calibri" panose="020F0502020204030204" pitchFamily="34" charset="0"/>
              </a:rPr>
              <a:t>UTMB</a:t>
            </a:r>
            <a:r>
              <a:rPr lang="pt-PT" dirty="0" smtClean="0">
                <a:latin typeface="Calibri" panose="020F0502020204030204" pitchFamily="34" charset="0"/>
              </a:rPr>
              <a:t> (Unidade de tratamento mecânico e biológico de resíduos).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45211" t="23546" r="28228" b="7520"/>
          <a:stretch/>
        </p:blipFill>
        <p:spPr>
          <a:xfrm>
            <a:off x="7987553" y="470647"/>
            <a:ext cx="3889033" cy="567465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35460" y="5254861"/>
            <a:ext cx="509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</a:t>
            </a:r>
            <a:r>
              <a:rPr lang="pt-PT" dirty="0" smtClean="0">
                <a:hlinkClick r:id="rId4"/>
              </a:rPr>
              <a:t>www.youtube.com/watch?v=gYHCwV5HooU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7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4745" y="163866"/>
            <a:ext cx="7570203" cy="6406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solidFill>
                  <a:srgbClr val="FF9933"/>
                </a:solidFill>
              </a:rPr>
              <a:t>SUGESTÃO</a:t>
            </a:r>
            <a:endParaRPr lang="pt-PT" dirty="0">
              <a:solidFill>
                <a:srgbClr val="FF993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4745" y="804542"/>
            <a:ext cx="867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Reutilização de óleos alimentares usados e aproveitamento de restos de cera.</a:t>
            </a:r>
            <a:endParaRPr lang="pt-PT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4745" y="1307671"/>
            <a:ext cx="355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Materiais:</a:t>
            </a:r>
            <a:endParaRPr lang="pt-PT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4745" y="1728063"/>
            <a:ext cx="4515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PT" sz="2000" dirty="0" smtClean="0"/>
              <a:t>2 porções de óleo usado;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1 porção de restos de cera triturados;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Óleos essências (opcional);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Pavio para velas;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Pequenos frascos de vidro.</a:t>
            </a:r>
            <a:endParaRPr lang="pt-PT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02580" y="1333199"/>
            <a:ext cx="203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Procedimento:</a:t>
            </a:r>
            <a:endParaRPr lang="pt-PT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36931" y="1707781"/>
            <a:ext cx="6656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PT" sz="2000" dirty="0" smtClean="0"/>
              <a:t>Coe bem o óleo usado para retirar os resíduos;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Numa caneca </a:t>
            </a:r>
            <a:r>
              <a:rPr lang="pt-PT" sz="2000" dirty="0" smtClean="0"/>
              <a:t>coloque </a:t>
            </a:r>
            <a:r>
              <a:rPr lang="pt-PT" sz="2000" dirty="0" smtClean="0"/>
              <a:t>o óleo e os restos de cera;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Aqueça no micro-ondas até derreter a cera </a:t>
            </a:r>
            <a:r>
              <a:rPr lang="pt-PT" sz="2000" dirty="0" smtClean="0">
                <a:solidFill>
                  <a:srgbClr val="FF0000"/>
                </a:solidFill>
              </a:rPr>
              <a:t>(MUITO CUIDADO PARA QUE O LIQUIDO NÃO FERVA, POIS É INFLAMÁVEL)</a:t>
            </a:r>
            <a:r>
              <a:rPr lang="pt-PT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Coloque o pavio à medida do frasco;</a:t>
            </a:r>
          </a:p>
          <a:p>
            <a:pPr marL="342900" indent="-342900">
              <a:buFontTx/>
              <a:buChar char="-"/>
            </a:pPr>
            <a:r>
              <a:rPr lang="pt-PT" sz="2000" dirty="0" smtClean="0"/>
              <a:t>Verta o liquido para o frasco.</a:t>
            </a:r>
            <a:endParaRPr lang="pt-PT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0" y="4011363"/>
            <a:ext cx="3048000" cy="22955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39" y="4011363"/>
            <a:ext cx="2609556" cy="22955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964" y="4011363"/>
            <a:ext cx="3048000" cy="22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3947" t="31066" r="23163" b="15257"/>
          <a:stretch/>
        </p:blipFill>
        <p:spPr>
          <a:xfrm>
            <a:off x="2326341" y="590730"/>
            <a:ext cx="7772399" cy="54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20029" y="54008"/>
            <a:ext cx="5445187" cy="6406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Os cinco </a:t>
            </a:r>
            <a:r>
              <a:rPr lang="pt-PT" dirty="0" err="1" smtClean="0"/>
              <a:t>R`s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" y="2232"/>
            <a:ext cx="692452" cy="69245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9549" y="1349170"/>
            <a:ext cx="1918952" cy="599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9549" y="2330039"/>
            <a:ext cx="1918952" cy="57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Reutilizar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9548" y="3287445"/>
            <a:ext cx="1918953" cy="64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Recuperar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9546" y="4399338"/>
            <a:ext cx="1918955" cy="62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Renovar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9546" y="5532394"/>
            <a:ext cx="1918955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Reciclar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34873" y="1263168"/>
            <a:ext cx="8293995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</a:rPr>
              <a:t>Consiste em diminuir a quantidade de lixo produzido, desperdiçando menos e consumindo só o necessário</a:t>
            </a:r>
            <a:r>
              <a:rPr lang="pt-PT" dirty="0" smtClean="0">
                <a:latin typeface="Arial" panose="020B0604020202020204" pitchFamily="34" charset="0"/>
              </a:rPr>
              <a:t>.</a:t>
            </a:r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3734872" y="2259941"/>
            <a:ext cx="8293995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Reutilizar significa tal como o próprio nome indica, utilizar de novo, dar uma nova utilidade a materiais que muitas vezes consideramos inúteis.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34871" y="3282351"/>
            <a:ext cx="8293995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Consiste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em transformar em energia os resíduos que não podem ser reduzidos, reutilizados ou reciclados.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34870" y="4399338"/>
            <a:ext cx="8293995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Renovar consiste na reparação de "coisas" em vez de as deitar fora.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734869" y="5378674"/>
            <a:ext cx="8293995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onsiste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em transformar os materiais inúteis em novos produtos ou matérias primas de forma a diminuir a quantidade de resíduos, poupar energia e recursos naturais valiosos.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2859110" y="1532586"/>
            <a:ext cx="528034" cy="23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>
            <a:off x="2859110" y="2502246"/>
            <a:ext cx="528034" cy="23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direita 15"/>
          <p:cNvSpPr/>
          <p:nvPr/>
        </p:nvSpPr>
        <p:spPr>
          <a:xfrm>
            <a:off x="2859110" y="3489606"/>
            <a:ext cx="528034" cy="23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2859110" y="4496681"/>
            <a:ext cx="528034" cy="23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>
            <a:off x="2859110" y="5611945"/>
            <a:ext cx="528034" cy="23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42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90857" y="2559157"/>
            <a:ext cx="5384202" cy="155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REDUZIR/PREVENIR</a:t>
            </a:r>
          </a:p>
          <a:p>
            <a:pPr algn="ctr"/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COMO?!</a:t>
            </a:r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327" y="98346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Em casa…</a:t>
            </a:r>
            <a:endParaRPr lang="pt-PT" dirty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03904" y="1005840"/>
            <a:ext cx="9014908" cy="5166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Opte por lâmpadas de baixo consumo </a:t>
            </a:r>
            <a:r>
              <a:rPr lang="pt-PT" dirty="0" smtClean="0">
                <a:solidFill>
                  <a:schemeClr val="tx1"/>
                </a:solidFill>
              </a:rPr>
              <a:t>- </a:t>
            </a:r>
            <a:r>
              <a:rPr lang="pt-PT" sz="1500" dirty="0" smtClean="0">
                <a:solidFill>
                  <a:schemeClr val="tx1"/>
                </a:solidFill>
              </a:rPr>
              <a:t>uma lâmpada de baixo consumo gasta 80% menos de eletricidade e a sua duração de vida é entre 6 a 8 vezes superior!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1500" dirty="0">
                <a:solidFill>
                  <a:schemeClr val="tx1"/>
                </a:solidFill>
              </a:rPr>
              <a:t> </a:t>
            </a:r>
            <a:r>
              <a:rPr lang="pt-PT" b="1" dirty="0" smtClean="0">
                <a:solidFill>
                  <a:schemeClr val="tx1"/>
                </a:solidFill>
              </a:rPr>
              <a:t>Opte </a:t>
            </a:r>
            <a:r>
              <a:rPr lang="pt-PT" b="1" dirty="0">
                <a:solidFill>
                  <a:schemeClr val="tx1"/>
                </a:solidFill>
              </a:rPr>
              <a:t>por produtos de longa </a:t>
            </a:r>
            <a:r>
              <a:rPr lang="pt-PT" b="1" dirty="0" smtClean="0">
                <a:solidFill>
                  <a:schemeClr val="tx1"/>
                </a:solidFill>
              </a:rPr>
              <a:t>duração </a:t>
            </a:r>
            <a:r>
              <a:rPr lang="pt-PT" b="1" dirty="0">
                <a:solidFill>
                  <a:schemeClr val="tx1"/>
                </a:solidFill>
              </a:rPr>
              <a:t>e </a:t>
            </a:r>
            <a:r>
              <a:rPr lang="pt-PT" b="1" dirty="0" smtClean="0">
                <a:solidFill>
                  <a:schemeClr val="tx1"/>
                </a:solidFill>
              </a:rPr>
              <a:t>não </a:t>
            </a:r>
            <a:r>
              <a:rPr lang="pt-PT" b="1" dirty="0">
                <a:solidFill>
                  <a:schemeClr val="tx1"/>
                </a:solidFill>
              </a:rPr>
              <a:t>descartáveis </a:t>
            </a:r>
            <a:r>
              <a:rPr lang="pt-PT" sz="1600" dirty="0" smtClean="0">
                <a:solidFill>
                  <a:schemeClr val="tx1"/>
                </a:solidFill>
              </a:rPr>
              <a:t>- </a:t>
            </a:r>
            <a:r>
              <a:rPr lang="pt-PT" sz="1500" dirty="0" smtClean="0">
                <a:solidFill>
                  <a:schemeClr val="tx1"/>
                </a:solidFill>
              </a:rPr>
              <a:t>criam </a:t>
            </a:r>
            <a:r>
              <a:rPr lang="pt-PT" sz="1500" dirty="0">
                <a:solidFill>
                  <a:schemeClr val="tx1"/>
                </a:solidFill>
              </a:rPr>
              <a:t>muito menos resíduos! Alguns exemplos: panos </a:t>
            </a:r>
            <a:r>
              <a:rPr lang="pt-PT" sz="1500" dirty="0" smtClean="0">
                <a:solidFill>
                  <a:schemeClr val="tx1"/>
                </a:solidFill>
              </a:rPr>
              <a:t>de limpeza </a:t>
            </a:r>
            <a:r>
              <a:rPr lang="pt-PT" sz="1500" dirty="0">
                <a:solidFill>
                  <a:schemeClr val="tx1"/>
                </a:solidFill>
              </a:rPr>
              <a:t>em tecido, lâminas de barbear </a:t>
            </a:r>
            <a:r>
              <a:rPr lang="pt-PT" sz="1500" dirty="0" smtClean="0">
                <a:solidFill>
                  <a:schemeClr val="tx1"/>
                </a:solidFill>
              </a:rPr>
              <a:t>recarregáveis, chávenas</a:t>
            </a:r>
            <a:r>
              <a:rPr lang="pt-PT" sz="1500" dirty="0">
                <a:solidFill>
                  <a:schemeClr val="tx1"/>
                </a:solidFill>
              </a:rPr>
              <a:t>, canetas </a:t>
            </a:r>
            <a:r>
              <a:rPr lang="pt-PT" sz="1500" dirty="0" smtClean="0">
                <a:solidFill>
                  <a:schemeClr val="tx1"/>
                </a:solidFill>
              </a:rPr>
              <a:t>com recargas</a:t>
            </a:r>
            <a:r>
              <a:rPr lang="pt-PT" sz="1500" dirty="0">
                <a:solidFill>
                  <a:schemeClr val="tx1"/>
                </a:solidFill>
              </a:rPr>
              <a:t>, pilhas recarregáveis, </a:t>
            </a:r>
            <a:r>
              <a:rPr lang="pt-PT" sz="1500" dirty="0" smtClean="0">
                <a:solidFill>
                  <a:schemeClr val="tx1"/>
                </a:solidFill>
              </a:rPr>
              <a:t>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Compre </a:t>
            </a:r>
            <a:r>
              <a:rPr lang="pt-PT" b="1" dirty="0">
                <a:solidFill>
                  <a:schemeClr val="tx1"/>
                </a:solidFill>
              </a:rPr>
              <a:t>preferencialmente </a:t>
            </a:r>
            <a:r>
              <a:rPr lang="pt-PT" b="1" dirty="0" smtClean="0">
                <a:solidFill>
                  <a:schemeClr val="tx1"/>
                </a:solidFill>
              </a:rPr>
              <a:t>sabão </a:t>
            </a:r>
            <a:r>
              <a:rPr lang="pt-PT" b="1" dirty="0">
                <a:solidFill>
                  <a:schemeClr val="tx1"/>
                </a:solidFill>
              </a:rPr>
              <a:t>em vez de gel de </a:t>
            </a:r>
            <a:r>
              <a:rPr lang="pt-PT" b="1" dirty="0" smtClean="0">
                <a:solidFill>
                  <a:schemeClr val="tx1"/>
                </a:solidFill>
              </a:rPr>
              <a:t>duche: </a:t>
            </a:r>
            <a:r>
              <a:rPr lang="pt-PT" sz="1500" dirty="0" smtClean="0">
                <a:solidFill>
                  <a:schemeClr val="tx1"/>
                </a:solidFill>
              </a:rPr>
              <a:t>o </a:t>
            </a:r>
            <a:r>
              <a:rPr lang="pt-PT" sz="1500" dirty="0">
                <a:solidFill>
                  <a:schemeClr val="tx1"/>
                </a:solidFill>
              </a:rPr>
              <a:t>sabão </a:t>
            </a:r>
            <a:r>
              <a:rPr lang="pt-PT" sz="1500" dirty="0" smtClean="0">
                <a:solidFill>
                  <a:schemeClr val="tx1"/>
                </a:solidFill>
              </a:rPr>
              <a:t>utiliza menos embalagem</a:t>
            </a:r>
            <a:r>
              <a:rPr lang="pt-PT" sz="1500" dirty="0">
                <a:solidFill>
                  <a:schemeClr val="tx1"/>
                </a:solidFill>
              </a:rPr>
              <a:t>, o que </a:t>
            </a:r>
            <a:r>
              <a:rPr lang="pt-PT" sz="1500" dirty="0" smtClean="0">
                <a:solidFill>
                  <a:schemeClr val="tx1"/>
                </a:solidFill>
              </a:rPr>
              <a:t>permite diminuir </a:t>
            </a:r>
            <a:r>
              <a:rPr lang="pt-PT" sz="1500" dirty="0">
                <a:solidFill>
                  <a:schemeClr val="tx1"/>
                </a:solidFill>
              </a:rPr>
              <a:t>a </a:t>
            </a:r>
            <a:r>
              <a:rPr lang="pt-PT" sz="1500" dirty="0" smtClean="0">
                <a:solidFill>
                  <a:schemeClr val="tx1"/>
                </a:solidFill>
              </a:rPr>
              <a:t>quantidade </a:t>
            </a:r>
            <a:r>
              <a:rPr lang="pt-PT" sz="1500" dirty="0">
                <a:solidFill>
                  <a:schemeClr val="tx1"/>
                </a:solidFill>
              </a:rPr>
              <a:t>de resíduos!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1600" dirty="0" smtClean="0">
                <a:solidFill>
                  <a:schemeClr val="tx1"/>
                </a:solidFill>
              </a:rPr>
              <a:t>Lute </a:t>
            </a:r>
            <a:r>
              <a:rPr lang="pt-PT" sz="1600" dirty="0">
                <a:solidFill>
                  <a:schemeClr val="tx1"/>
                </a:solidFill>
              </a:rPr>
              <a:t>contra os resíduos de papel: </a:t>
            </a:r>
            <a:r>
              <a:rPr lang="pt-PT" b="1" dirty="0">
                <a:solidFill>
                  <a:schemeClr val="tx1"/>
                </a:solidFill>
              </a:rPr>
              <a:t>ponha um </a:t>
            </a:r>
            <a:r>
              <a:rPr lang="pt-PT" b="1" dirty="0" smtClean="0">
                <a:solidFill>
                  <a:schemeClr val="tx1"/>
                </a:solidFill>
              </a:rPr>
              <a:t>autocolante "PUBLICIDADE </a:t>
            </a:r>
            <a:r>
              <a:rPr lang="pt-PT" b="1" dirty="0">
                <a:solidFill>
                  <a:schemeClr val="tx1"/>
                </a:solidFill>
              </a:rPr>
              <a:t>AQUI NÃO" </a:t>
            </a:r>
            <a:r>
              <a:rPr lang="pt-PT" sz="1600" dirty="0">
                <a:solidFill>
                  <a:schemeClr val="tx1"/>
                </a:solidFill>
              </a:rPr>
              <a:t>na caixa de </a:t>
            </a:r>
            <a:r>
              <a:rPr lang="pt-PT" sz="1600" dirty="0" smtClean="0">
                <a:solidFill>
                  <a:schemeClr val="tx1"/>
                </a:solidFill>
              </a:rPr>
              <a:t>correio!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Reutilize </a:t>
            </a:r>
            <a:r>
              <a:rPr lang="pt-PT" b="1" dirty="0">
                <a:solidFill>
                  <a:schemeClr val="tx1"/>
                </a:solidFill>
              </a:rPr>
              <a:t>e mande </a:t>
            </a:r>
            <a:r>
              <a:rPr lang="pt-PT" b="1" dirty="0" smtClean="0">
                <a:solidFill>
                  <a:schemeClr val="tx1"/>
                </a:solidFill>
              </a:rPr>
              <a:t>arranjar </a:t>
            </a:r>
            <a:r>
              <a:rPr lang="pt-PT" b="1" dirty="0">
                <a:solidFill>
                  <a:schemeClr val="tx1"/>
                </a:solidFill>
              </a:rPr>
              <a:t>tanto </a:t>
            </a:r>
            <a:r>
              <a:rPr lang="pt-PT" b="1" dirty="0" smtClean="0">
                <a:solidFill>
                  <a:schemeClr val="tx1"/>
                </a:solidFill>
              </a:rPr>
              <a:t>quanto possível os equipamentos! </a:t>
            </a:r>
            <a:r>
              <a:rPr lang="pt-PT" sz="1500" dirty="0">
                <a:solidFill>
                  <a:schemeClr val="tx1"/>
                </a:solidFill>
              </a:rPr>
              <a:t>P</a:t>
            </a:r>
            <a:r>
              <a:rPr lang="pt-PT" sz="1500" dirty="0" smtClean="0">
                <a:solidFill>
                  <a:schemeClr val="tx1"/>
                </a:solidFill>
              </a:rPr>
              <a:t>ense </a:t>
            </a:r>
            <a:r>
              <a:rPr lang="pt-PT" sz="1500" dirty="0">
                <a:solidFill>
                  <a:schemeClr val="tx1"/>
                </a:solidFill>
              </a:rPr>
              <a:t>em dar os aparelhos e os móveis que </a:t>
            </a:r>
            <a:r>
              <a:rPr lang="pt-PT" sz="1500" dirty="0" smtClean="0">
                <a:solidFill>
                  <a:schemeClr val="tx1"/>
                </a:solidFill>
              </a:rPr>
              <a:t>já não utiliza </a:t>
            </a:r>
            <a:r>
              <a:rPr lang="pt-PT" sz="1500" dirty="0">
                <a:solidFill>
                  <a:schemeClr val="tx1"/>
                </a:solidFill>
              </a:rPr>
              <a:t>a </a:t>
            </a:r>
            <a:r>
              <a:rPr lang="pt-PT" sz="1500" dirty="0" smtClean="0">
                <a:solidFill>
                  <a:schemeClr val="tx1"/>
                </a:solidFill>
              </a:rPr>
              <a:t>associações </a:t>
            </a:r>
            <a:r>
              <a:rPr lang="pt-PT" sz="1500" dirty="0">
                <a:solidFill>
                  <a:schemeClr val="tx1"/>
                </a:solidFill>
              </a:rPr>
              <a:t>que se encarreguem de os </a:t>
            </a:r>
            <a:r>
              <a:rPr lang="pt-PT" sz="1500" dirty="0" smtClean="0">
                <a:solidFill>
                  <a:schemeClr val="tx1"/>
                </a:solidFill>
              </a:rPr>
              <a:t>restaurar.</a:t>
            </a:r>
            <a:endParaRPr lang="pt-PT" sz="1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Dê uma segunda vida à roupa que já não utiliza</a:t>
            </a:r>
            <a:r>
              <a:rPr lang="pt-PT" sz="1600" dirty="0" smtClean="0">
                <a:solidFill>
                  <a:schemeClr val="tx1"/>
                </a:solidFill>
              </a:rPr>
              <a:t>, </a:t>
            </a:r>
            <a:r>
              <a:rPr lang="pt-PT" sz="1500" dirty="0" smtClean="0">
                <a:solidFill>
                  <a:schemeClr val="tx1"/>
                </a:solidFill>
              </a:rPr>
              <a:t>oferecendo-a a obras de caridade, a associações, a amigos ou a membros da sua família.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Se possível, plante as suas próprias ervas aromáticas </a:t>
            </a:r>
            <a:r>
              <a:rPr lang="pt-PT" sz="1500" dirty="0" smtClean="0">
                <a:solidFill>
                  <a:schemeClr val="tx1"/>
                </a:solidFill>
              </a:rPr>
              <a:t>– estarão sempre disponíveis.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Sempre que possível, armazene os produtos alimentares em vácuo </a:t>
            </a:r>
            <a:r>
              <a:rPr lang="pt-PT" sz="1500" dirty="0" smtClean="0">
                <a:solidFill>
                  <a:schemeClr val="tx1"/>
                </a:solidFill>
              </a:rPr>
              <a:t>– permite preservar melhor as suas qualidades. </a:t>
            </a:r>
            <a:endParaRPr lang="pt-PT" sz="15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336" y="101946"/>
            <a:ext cx="1470493" cy="14704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727" y="1591593"/>
            <a:ext cx="1539884" cy="12664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82" y="2750464"/>
            <a:ext cx="2372286" cy="14233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486" y="41738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327" y="98346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Nas refeições…</a:t>
            </a:r>
            <a:endParaRPr lang="pt-PT" dirty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03904" y="1005840"/>
            <a:ext cx="9014908" cy="5166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Escolha cozinhar alimentos frescos – produz menos quantidades de resíduos  de embalagens e diminui o desperdício alimentar.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Sempre que possível beba água da rede pública de distribuição é segura e mais barata</a:t>
            </a:r>
            <a:r>
              <a:rPr lang="pt-PT" sz="1500" dirty="0" smtClean="0">
                <a:solidFill>
                  <a:schemeClr val="tx1"/>
                </a:solidFill>
              </a:rPr>
              <a:t> – reduz a produção de resíduos de embalagens.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Para transportar refeições opte sempre por embalagens reutilizáveis.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Ajuste os tamanhos das porções de alimentos servidos – </a:t>
            </a:r>
            <a:r>
              <a:rPr lang="pt-PT" sz="1500" dirty="0" smtClean="0">
                <a:solidFill>
                  <a:schemeClr val="tx1"/>
                </a:solidFill>
              </a:rPr>
              <a:t>de forma a evitar desperdício alimentar.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Aproveite os alimentos cozinhados em excesso, para confecionar outros pratos.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Os óleos alimentares usados devem ser valorizados!</a:t>
            </a:r>
          </a:p>
          <a:p>
            <a:r>
              <a:rPr lang="pt-PT" sz="1600" dirty="0"/>
              <a:t> </a:t>
            </a:r>
            <a:endParaRPr lang="pt-PT" sz="15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88" y="469526"/>
            <a:ext cx="2943709" cy="2071967"/>
          </a:xfrm>
          <a:prstGeom prst="rect">
            <a:avLst/>
          </a:prstGeom>
        </p:spPr>
      </p:pic>
      <p:cxnSp>
        <p:nvCxnSpPr>
          <p:cNvPr id="6" name="Conexão reta 5"/>
          <p:cNvCxnSpPr/>
          <p:nvPr/>
        </p:nvCxnSpPr>
        <p:spPr>
          <a:xfrm flipV="1">
            <a:off x="8869680" y="274320"/>
            <a:ext cx="3203817" cy="2462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>
            <a:off x="8869680" y="274320"/>
            <a:ext cx="3203817" cy="2267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54" y="2736699"/>
            <a:ext cx="1905000" cy="19145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178" y="4429125"/>
            <a:ext cx="2619375" cy="17430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937" y="4500562"/>
            <a:ext cx="2476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327" y="98346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No local de trabalho…</a:t>
            </a:r>
            <a:endParaRPr lang="pt-PT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03904" y="735599"/>
            <a:ext cx="9014908" cy="258318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No escritório só imprima as páginas que realmente precisa e </a:t>
            </a:r>
            <a:r>
              <a:rPr lang="pt-PT" b="1" dirty="0" smtClean="0">
                <a:solidFill>
                  <a:schemeClr val="tx1"/>
                </a:solidFill>
              </a:rPr>
              <a:t>utilize </a:t>
            </a:r>
            <a:r>
              <a:rPr lang="pt-PT" b="1" dirty="0" smtClean="0">
                <a:solidFill>
                  <a:schemeClr val="tx1"/>
                </a:solidFill>
              </a:rPr>
              <a:t>a opção frente e verso.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Deve guardar o papel impresso ou usado para utilizar como folhas de rascunho.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Escolha cuidadosamente o seu material de escritório e dê prioridade aos objetos recarregáveis, reutilizáveis e aos produtos com rótulo ecológico europeu.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Traga para o local de trabalho pacotes de café/chá e a chávena, evitando assim as pequenas e individuais embalagens.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6327" y="3589020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Na loja…</a:t>
            </a:r>
            <a:endParaRPr lang="pt-PT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03904" y="4129502"/>
            <a:ext cx="9014908" cy="24500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Opte por produtos com rótulos ecológicos.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Escolha produtos com menos embalagens.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Prefira comprar produtos a granel.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Utilize sacos reutilizáveis.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Opte por produtos recarregáveis.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sz="15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12" y="2338679"/>
            <a:ext cx="2771775" cy="1647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845" y="195554"/>
            <a:ext cx="2143125" cy="2143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405" y="4129502"/>
            <a:ext cx="2881765" cy="19176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811" y="3970153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327" y="98346"/>
            <a:ext cx="10058400" cy="762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No jardim…</a:t>
            </a:r>
            <a:endParaRPr lang="pt-PT" dirty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03904" y="823176"/>
            <a:ext cx="6634778" cy="11456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b="1" dirty="0" smtClean="0">
                <a:solidFill>
                  <a:schemeClr val="tx1"/>
                </a:solidFill>
              </a:rPr>
              <a:t>Utilize fertilizantes naturais.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 Faça o seu próprio fertilizante! Compostagem doméstica.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sz="15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410" r="1148" b="1427"/>
          <a:stretch/>
        </p:blipFill>
        <p:spPr>
          <a:xfrm>
            <a:off x="7046259" y="386730"/>
            <a:ext cx="4935071" cy="41077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7800" t="12104" r="8855" b="9727"/>
          <a:stretch/>
        </p:blipFill>
        <p:spPr>
          <a:xfrm>
            <a:off x="303904" y="2693695"/>
            <a:ext cx="6370421" cy="33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8282"/>
            <a:ext cx="1781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3"/>
          <a:stretch/>
        </p:blipFill>
        <p:spPr>
          <a:xfrm>
            <a:off x="5350098" y="995055"/>
            <a:ext cx="4174902" cy="271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r="27083"/>
          <a:stretch/>
        </p:blipFill>
        <p:spPr>
          <a:xfrm>
            <a:off x="9667741" y="0"/>
            <a:ext cx="2524259" cy="353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728" y="0"/>
            <a:ext cx="10058400" cy="683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Arial" pitchFamily="34" charset="0"/>
                <a:cs typeface="Arial" pitchFamily="34" charset="0"/>
              </a:rPr>
              <a:t>Diferentes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compostores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: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http://2.bp.blogspot.com/-Hc43nzf-sD0/TVhxvLjH3VI/AAAAAAAABQI/zrAQ4ydAiME/s400/DSC08506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48100"/>
            <a:ext cx="3810000" cy="3009900"/>
          </a:xfrm>
          <a:prstGeom prst="rect">
            <a:avLst/>
          </a:prstGeom>
          <a:noFill/>
        </p:spPr>
      </p:pic>
      <p:pic>
        <p:nvPicPr>
          <p:cNvPr id="7" name="Picture 14" descr="http://1.bp.blogspot.com/-M9ILx7Y56vU/Tc2tKowQ5bI/AAAAAAAAAG4/CS8s_8v_J-w/s1600/COMPOSTOR.bmp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4111" y="3790950"/>
            <a:ext cx="4057889" cy="3067050"/>
          </a:xfrm>
          <a:prstGeom prst="rect">
            <a:avLst/>
          </a:prstGeom>
          <a:noFill/>
        </p:spPr>
      </p:pic>
      <p:pic>
        <p:nvPicPr>
          <p:cNvPr id="8" name="Picture 16" descr="http://sitiocurupira.files.wordpress.com/2008/02/composto-011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338" y="3810000"/>
            <a:ext cx="4070887" cy="30480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RWn4Tugn_T4Yo_LJTyeaiqEq6GgZV_k7kDaaEtUN7UB7La88MjHQ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5950" y="1028700"/>
            <a:ext cx="3362325" cy="2601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2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iva">
  <a:themeElements>
    <a:clrScheme name="Retrospe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</TotalTime>
  <Words>955</Words>
  <Application>Microsoft Office PowerPoint</Application>
  <PresentationFormat>Ecrã Panorâmico</PresentationFormat>
  <Paragraphs>98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Retrospetiva</vt:lpstr>
      <vt:lpstr>Prevenir os resíduos e Reduzir o desperdício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ACER</cp:lastModifiedBy>
  <cp:revision>26</cp:revision>
  <dcterms:created xsi:type="dcterms:W3CDTF">2016-11-23T19:46:53Z</dcterms:created>
  <dcterms:modified xsi:type="dcterms:W3CDTF">2016-11-25T11:39:26Z</dcterms:modified>
</cp:coreProperties>
</file>