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7" r:id="rId6"/>
    <p:sldMasterId id="2147483730" r:id="rId7"/>
  </p:sldMasterIdLst>
  <p:notesMasterIdLst>
    <p:notesMasterId r:id="rId27"/>
  </p:notesMasterIdLst>
  <p:sldIdLst>
    <p:sldId id="256" r:id="rId8"/>
    <p:sldId id="267" r:id="rId9"/>
    <p:sldId id="263" r:id="rId10"/>
    <p:sldId id="259" r:id="rId11"/>
    <p:sldId id="260" r:id="rId12"/>
    <p:sldId id="262" r:id="rId13"/>
    <p:sldId id="265" r:id="rId14"/>
    <p:sldId id="266" r:id="rId15"/>
    <p:sldId id="270" r:id="rId16"/>
    <p:sldId id="271" r:id="rId17"/>
    <p:sldId id="272" r:id="rId18"/>
    <p:sldId id="274" r:id="rId19"/>
    <p:sldId id="275" r:id="rId20"/>
    <p:sldId id="278" r:id="rId21"/>
    <p:sldId id="281" r:id="rId22"/>
    <p:sldId id="282" r:id="rId23"/>
    <p:sldId id="277" r:id="rId24"/>
    <p:sldId id="279" r:id="rId25"/>
    <p:sldId id="283" r:id="rId2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53A05-B272-4E1A-8764-1ABACFE26EA8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A2F60-5AE0-462F-9DBB-70C260F094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161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98CE97C-C04A-4035-8E4F-48852B1A1603}" type="slidenum">
              <a:rPr lang="pt-PT" altLang="pt-PT">
                <a:latin typeface="Arial" charset="0"/>
              </a:rPr>
              <a:pPr eaLnBrk="1" hangingPunct="1"/>
              <a:t>2</a:t>
            </a:fld>
            <a:endParaRPr lang="pt-PT" altLang="pt-PT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39F8D7D-37F5-49F9-9476-772E147C5D83}" type="slidenum">
              <a:rPr lang="pt-PT" altLang="pt-PT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pt-PT" altLang="pt-P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FA8ECC2-ADEB-446E-8215-8C73A2D57129}" type="slidenum">
              <a:rPr lang="pt-PT" altLang="pt-PT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pt-PT" altLang="pt-P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461D60C-99A2-4DF9-9320-453BF5FD0CCE}" type="slidenum">
              <a:rPr lang="pt-PT" altLang="pt-PT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pt-PT" altLang="pt-P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FC9DB89-6C41-4B7B-95A0-D4D9E0996932}" type="slidenum">
              <a:rPr lang="pt-PT" altLang="pt-PT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pt-PT" altLang="pt-P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461D60C-99A2-4DF9-9320-453BF5FD0CCE}" type="slidenum">
              <a:rPr lang="pt-PT" altLang="pt-PT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pt-PT" altLang="pt-P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854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930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769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D670-F27F-4E3E-9B18-980B92DE26C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928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34"/>
          <p:cNvGrpSpPr>
            <a:grpSpLocks/>
          </p:cNvGrpSpPr>
          <p:nvPr userDrawn="1"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19" name="Group 33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rgbClr val="1157BD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pt-PT" altLang="pt-PT" noProof="0" smtClean="0"/>
              <a:t>Clique para editar o estilo do título			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pt-PT" altLang="pt-PT" noProof="0" smtClean="0"/>
              <a:t>Faça clique para editar o estilo do subtítulo do modelo global</a:t>
            </a: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2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fld id="{4380162F-FAC1-41DF-9666-594A6795EDD8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9355-5284-441D-8BD6-F6D39A92A84B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5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EB3C7-D81F-430F-B1D6-9BA96B8D88DC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7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D212-2EE5-41DA-AC9D-B6CB9E1AF197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7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EA3C-6706-4B65-80D6-DEACED8B456D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9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A8B8D-D957-4A50-9743-E1BB29C02C97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59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E6C7-D128-4BA1-9971-3DA1B8D939FC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0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147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3AA6-44E0-4683-9A35-A98E9245BC43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24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E847-F3CB-4E24-97AB-D41D081AC259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90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391C-8DC8-4347-A34F-E1B8BF329625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0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9FCE-7973-4E6B-A670-EC3A2BEA9CE0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35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7369-130B-4C44-9AED-BD11E9AE70D1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35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450E-E625-4CB1-9353-6325EF3B4333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15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34"/>
          <p:cNvGrpSpPr>
            <a:grpSpLocks/>
          </p:cNvGrpSpPr>
          <p:nvPr userDrawn="1"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19" name="Group 33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rgbClr val="1157BD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pt-PT" altLang="pt-PT" noProof="0" smtClean="0"/>
              <a:t>Clique para editar o estilo do título			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pt-PT" altLang="pt-PT" noProof="0" smtClean="0"/>
              <a:t>Faça clique para editar o estilo do subtítulo do modelo global</a:t>
            </a: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2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fld id="{4380162F-FAC1-41DF-9666-594A6795EDD8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24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9355-5284-441D-8BD6-F6D39A92A84B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EB3C7-D81F-430F-B1D6-9BA96B8D88DC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50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D212-2EE5-41DA-AC9D-B6CB9E1AF197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8689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EA3C-6706-4B65-80D6-DEACED8B456D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05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A8B8D-D957-4A50-9743-E1BB29C02C97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95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E6C7-D128-4BA1-9971-3DA1B8D939FC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7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3AA6-44E0-4683-9A35-A98E9245BC43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87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E847-F3CB-4E24-97AB-D41D081AC259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27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391C-8DC8-4347-A34F-E1B8BF329625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9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9FCE-7973-4E6B-A670-EC3A2BEA9CE0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58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7369-130B-4C44-9AED-BD11E9AE70D1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86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450E-E625-4CB1-9353-6325EF3B4333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94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34"/>
          <p:cNvGrpSpPr>
            <a:grpSpLocks/>
          </p:cNvGrpSpPr>
          <p:nvPr userDrawn="1"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19" name="Group 33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rgbClr val="1157BD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pt-PT" altLang="pt-PT" noProof="0" smtClean="0"/>
              <a:t>Clique para editar o estilo do título			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pt-PT" altLang="pt-PT" noProof="0" smtClean="0"/>
              <a:t>Faça clique para editar o estilo do subtítulo do modelo global</a:t>
            </a: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2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fld id="{4380162F-FAC1-41DF-9666-594A6795EDD8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0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9292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9355-5284-441D-8BD6-F6D39A92A84B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29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EB3C7-D81F-430F-B1D6-9BA96B8D88DC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45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D212-2EE5-41DA-AC9D-B6CB9E1AF197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66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EA3C-6706-4B65-80D6-DEACED8B456D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7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A8B8D-D957-4A50-9743-E1BB29C02C97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83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E6C7-D128-4BA1-9971-3DA1B8D939FC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43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3AA6-44E0-4683-9A35-A98E9245BC43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1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E847-F3CB-4E24-97AB-D41D081AC259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69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391C-8DC8-4347-A34F-E1B8BF329625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68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9FCE-7973-4E6B-A670-EC3A2BEA9CE0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3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9077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7369-130B-4C44-9AED-BD11E9AE70D1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40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450E-E625-4CB1-9353-6325EF3B4333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803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34"/>
          <p:cNvGrpSpPr>
            <a:grpSpLocks/>
          </p:cNvGrpSpPr>
          <p:nvPr userDrawn="1"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19" name="Group 33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rgbClr val="1157BD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pt-PT" altLang="pt-PT" noProof="0" smtClean="0"/>
              <a:t>Clique para editar o estilo do título			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pt-PT" altLang="pt-PT" noProof="0" smtClean="0"/>
              <a:t>Faça clique para editar o estilo do subtítulo do modelo global</a:t>
            </a: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2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fld id="{4380162F-FAC1-41DF-9666-594A6795EDD8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72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9355-5284-441D-8BD6-F6D39A92A84B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95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EB3C7-D81F-430F-B1D6-9BA96B8D88DC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88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D212-2EE5-41DA-AC9D-B6CB9E1AF197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19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EA3C-6706-4B65-80D6-DEACED8B456D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09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A8B8D-D957-4A50-9743-E1BB29C02C97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38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E6C7-D128-4BA1-9971-3DA1B8D939FC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3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3AA6-44E0-4683-9A35-A98E9245BC43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5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061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E847-F3CB-4E24-97AB-D41D081AC259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0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391C-8DC8-4347-A34F-E1B8BF329625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83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9FCE-7973-4E6B-A670-EC3A2BEA9CE0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6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7369-130B-4C44-9AED-BD11E9AE70D1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62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450E-E625-4CB1-9353-6325EF3B4333}" type="slidenum">
              <a:rPr lang="pt-PT" alt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78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66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38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65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86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0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4783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5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12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75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48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72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61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D670-F27F-4E3E-9B18-980B92DE26C3}" type="slidenum">
              <a:rPr lang="pt-PT" alt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481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72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073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7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72376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04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61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73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956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393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242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5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649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260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D670-F27F-4E3E-9B18-980B92DE26C3}" type="slidenum">
              <a:rPr lang="pt-PT" alt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0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560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9E20-6732-4010-BFE2-419F7BBA5BE0}" type="datetimeFigureOut">
              <a:rPr lang="pt-PT" smtClean="0"/>
              <a:t>02-06-2016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3C7AD-D651-46B1-9C56-BA24DA23DF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239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954169" y="108744"/>
            <a:ext cx="1162050" cy="2084388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6 h 3686"/>
              <a:gd name="T8" fmla="*/ 44032 w 2903"/>
              <a:gd name="T9" fmla="*/ 1825395 h 3686"/>
              <a:gd name="T10" fmla="*/ 0 w 2903"/>
              <a:gd name="T11" fmla="*/ 2053286 h 3686"/>
              <a:gd name="T12" fmla="*/ 28821 w 2903"/>
              <a:gd name="T13" fmla="*/ 2084388 h 3686"/>
              <a:gd name="T14" fmla="*/ 176529 w 2903"/>
              <a:gd name="T15" fmla="*/ 1897212 h 3686"/>
              <a:gd name="T16" fmla="*/ 296217 w 2903"/>
              <a:gd name="T17" fmla="*/ 1825395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6311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 do título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1229D-ED33-4D28-92B2-22FCA8202580}" type="slidenum">
              <a:rPr lang="pt-PT" altLang="pt-P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1031" name="Freeform 8"/>
          <p:cNvSpPr>
            <a:spLocks/>
          </p:cNvSpPr>
          <p:nvPr/>
        </p:nvSpPr>
        <p:spPr bwMode="auto">
          <a:xfrm rot="-3172564">
            <a:off x="8041481" y="148432"/>
            <a:ext cx="1165225" cy="2097088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1 h 3703"/>
              <a:gd name="T4" fmla="*/ 52437 w 2911"/>
              <a:gd name="T5" fmla="*/ 1812795 h 3703"/>
              <a:gd name="T6" fmla="*/ 0 w 2911"/>
              <a:gd name="T7" fmla="*/ 2057446 h 3703"/>
              <a:gd name="T8" fmla="*/ 20014 w 2911"/>
              <a:gd name="T9" fmla="*/ 2097088 h 3703"/>
              <a:gd name="T10" fmla="*/ 168920 w 2911"/>
              <a:gd name="T11" fmla="*/ 1898309 h 3703"/>
              <a:gd name="T12" fmla="*/ 305416 w 2911"/>
              <a:gd name="T13" fmla="*/ 1823555 h 3703"/>
              <a:gd name="T14" fmla="*/ 1165225 w 2911"/>
              <a:gd name="T15" fmla="*/ 242386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rgbClr val="1157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32" name="Freeform 9"/>
          <p:cNvSpPr>
            <a:spLocks/>
          </p:cNvSpPr>
          <p:nvPr/>
        </p:nvSpPr>
        <p:spPr bwMode="auto">
          <a:xfrm rot="-3172564">
            <a:off x="8007350" y="315913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0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1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2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3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4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5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6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7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8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1059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0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3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4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4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4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</p:grpSp>
      <p:grpSp>
        <p:nvGrpSpPr>
          <p:cNvPr id="1035" name="Group 40"/>
          <p:cNvGrpSpPr>
            <a:grpSpLocks/>
          </p:cNvGrpSpPr>
          <p:nvPr/>
        </p:nvGrpSpPr>
        <p:grpSpPr bwMode="auto">
          <a:xfrm>
            <a:off x="7494588" y="214313"/>
            <a:ext cx="2133600" cy="1911350"/>
            <a:chOff x="4610" y="57"/>
            <a:chExt cx="1344" cy="1204"/>
          </a:xfrm>
        </p:grpSpPr>
        <p:grpSp>
          <p:nvGrpSpPr>
            <p:cNvPr id="1036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7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23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954169" y="108744"/>
            <a:ext cx="1162050" cy="2084388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6 h 3686"/>
              <a:gd name="T8" fmla="*/ 44032 w 2903"/>
              <a:gd name="T9" fmla="*/ 1825395 h 3686"/>
              <a:gd name="T10" fmla="*/ 0 w 2903"/>
              <a:gd name="T11" fmla="*/ 2053286 h 3686"/>
              <a:gd name="T12" fmla="*/ 28821 w 2903"/>
              <a:gd name="T13" fmla="*/ 2084388 h 3686"/>
              <a:gd name="T14" fmla="*/ 176529 w 2903"/>
              <a:gd name="T15" fmla="*/ 1897212 h 3686"/>
              <a:gd name="T16" fmla="*/ 296217 w 2903"/>
              <a:gd name="T17" fmla="*/ 1825395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6311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 do título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1229D-ED33-4D28-92B2-22FCA8202580}" type="slidenum">
              <a:rPr lang="pt-PT" altLang="pt-P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1031" name="Freeform 8"/>
          <p:cNvSpPr>
            <a:spLocks/>
          </p:cNvSpPr>
          <p:nvPr/>
        </p:nvSpPr>
        <p:spPr bwMode="auto">
          <a:xfrm rot="-3172564">
            <a:off x="8041481" y="148432"/>
            <a:ext cx="1165225" cy="2097088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1 h 3703"/>
              <a:gd name="T4" fmla="*/ 52437 w 2911"/>
              <a:gd name="T5" fmla="*/ 1812795 h 3703"/>
              <a:gd name="T6" fmla="*/ 0 w 2911"/>
              <a:gd name="T7" fmla="*/ 2057446 h 3703"/>
              <a:gd name="T8" fmla="*/ 20014 w 2911"/>
              <a:gd name="T9" fmla="*/ 2097088 h 3703"/>
              <a:gd name="T10" fmla="*/ 168920 w 2911"/>
              <a:gd name="T11" fmla="*/ 1898309 h 3703"/>
              <a:gd name="T12" fmla="*/ 305416 w 2911"/>
              <a:gd name="T13" fmla="*/ 1823555 h 3703"/>
              <a:gd name="T14" fmla="*/ 1165225 w 2911"/>
              <a:gd name="T15" fmla="*/ 242386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rgbClr val="1157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32" name="Freeform 9"/>
          <p:cNvSpPr>
            <a:spLocks/>
          </p:cNvSpPr>
          <p:nvPr/>
        </p:nvSpPr>
        <p:spPr bwMode="auto">
          <a:xfrm rot="-3172564">
            <a:off x="8007350" y="315913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0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1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2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3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4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5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6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7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8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1059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0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3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4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4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4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</p:grpSp>
      <p:grpSp>
        <p:nvGrpSpPr>
          <p:cNvPr id="1035" name="Group 40"/>
          <p:cNvGrpSpPr>
            <a:grpSpLocks/>
          </p:cNvGrpSpPr>
          <p:nvPr/>
        </p:nvGrpSpPr>
        <p:grpSpPr bwMode="auto">
          <a:xfrm>
            <a:off x="7494588" y="214313"/>
            <a:ext cx="2133600" cy="1911350"/>
            <a:chOff x="4610" y="57"/>
            <a:chExt cx="1344" cy="1204"/>
          </a:xfrm>
        </p:grpSpPr>
        <p:grpSp>
          <p:nvGrpSpPr>
            <p:cNvPr id="1036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7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1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954169" y="108744"/>
            <a:ext cx="1162050" cy="2084388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6 h 3686"/>
              <a:gd name="T8" fmla="*/ 44032 w 2903"/>
              <a:gd name="T9" fmla="*/ 1825395 h 3686"/>
              <a:gd name="T10" fmla="*/ 0 w 2903"/>
              <a:gd name="T11" fmla="*/ 2053286 h 3686"/>
              <a:gd name="T12" fmla="*/ 28821 w 2903"/>
              <a:gd name="T13" fmla="*/ 2084388 h 3686"/>
              <a:gd name="T14" fmla="*/ 176529 w 2903"/>
              <a:gd name="T15" fmla="*/ 1897212 h 3686"/>
              <a:gd name="T16" fmla="*/ 296217 w 2903"/>
              <a:gd name="T17" fmla="*/ 1825395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6311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 do título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1229D-ED33-4D28-92B2-22FCA8202580}" type="slidenum">
              <a:rPr lang="pt-PT" altLang="pt-P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1031" name="Freeform 8"/>
          <p:cNvSpPr>
            <a:spLocks/>
          </p:cNvSpPr>
          <p:nvPr/>
        </p:nvSpPr>
        <p:spPr bwMode="auto">
          <a:xfrm rot="-3172564">
            <a:off x="8041481" y="148432"/>
            <a:ext cx="1165225" cy="2097088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1 h 3703"/>
              <a:gd name="T4" fmla="*/ 52437 w 2911"/>
              <a:gd name="T5" fmla="*/ 1812795 h 3703"/>
              <a:gd name="T6" fmla="*/ 0 w 2911"/>
              <a:gd name="T7" fmla="*/ 2057446 h 3703"/>
              <a:gd name="T8" fmla="*/ 20014 w 2911"/>
              <a:gd name="T9" fmla="*/ 2097088 h 3703"/>
              <a:gd name="T10" fmla="*/ 168920 w 2911"/>
              <a:gd name="T11" fmla="*/ 1898309 h 3703"/>
              <a:gd name="T12" fmla="*/ 305416 w 2911"/>
              <a:gd name="T13" fmla="*/ 1823555 h 3703"/>
              <a:gd name="T14" fmla="*/ 1165225 w 2911"/>
              <a:gd name="T15" fmla="*/ 242386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rgbClr val="1157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32" name="Freeform 9"/>
          <p:cNvSpPr>
            <a:spLocks/>
          </p:cNvSpPr>
          <p:nvPr/>
        </p:nvSpPr>
        <p:spPr bwMode="auto">
          <a:xfrm rot="-3172564">
            <a:off x="8007350" y="315913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0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1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2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3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4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5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6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7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8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1059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0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3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4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4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4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</p:grpSp>
      <p:grpSp>
        <p:nvGrpSpPr>
          <p:cNvPr id="1035" name="Group 40"/>
          <p:cNvGrpSpPr>
            <a:grpSpLocks/>
          </p:cNvGrpSpPr>
          <p:nvPr/>
        </p:nvGrpSpPr>
        <p:grpSpPr bwMode="auto">
          <a:xfrm>
            <a:off x="7494588" y="214313"/>
            <a:ext cx="2133600" cy="1911350"/>
            <a:chOff x="4610" y="57"/>
            <a:chExt cx="1344" cy="1204"/>
          </a:xfrm>
        </p:grpSpPr>
        <p:grpSp>
          <p:nvGrpSpPr>
            <p:cNvPr id="1036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7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18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954169" y="108744"/>
            <a:ext cx="1162050" cy="2084388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6 h 3686"/>
              <a:gd name="T8" fmla="*/ 44032 w 2903"/>
              <a:gd name="T9" fmla="*/ 1825395 h 3686"/>
              <a:gd name="T10" fmla="*/ 0 w 2903"/>
              <a:gd name="T11" fmla="*/ 2053286 h 3686"/>
              <a:gd name="T12" fmla="*/ 28821 w 2903"/>
              <a:gd name="T13" fmla="*/ 2084388 h 3686"/>
              <a:gd name="T14" fmla="*/ 176529 w 2903"/>
              <a:gd name="T15" fmla="*/ 1897212 h 3686"/>
              <a:gd name="T16" fmla="*/ 296217 w 2903"/>
              <a:gd name="T17" fmla="*/ 1825395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6311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 do título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1229D-ED33-4D28-92B2-22FCA8202580}" type="slidenum">
              <a:rPr lang="pt-PT" altLang="pt-P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1031" name="Freeform 8"/>
          <p:cNvSpPr>
            <a:spLocks/>
          </p:cNvSpPr>
          <p:nvPr/>
        </p:nvSpPr>
        <p:spPr bwMode="auto">
          <a:xfrm rot="-3172564">
            <a:off x="8041481" y="148432"/>
            <a:ext cx="1165225" cy="2097088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1 h 3703"/>
              <a:gd name="T4" fmla="*/ 52437 w 2911"/>
              <a:gd name="T5" fmla="*/ 1812795 h 3703"/>
              <a:gd name="T6" fmla="*/ 0 w 2911"/>
              <a:gd name="T7" fmla="*/ 2057446 h 3703"/>
              <a:gd name="T8" fmla="*/ 20014 w 2911"/>
              <a:gd name="T9" fmla="*/ 2097088 h 3703"/>
              <a:gd name="T10" fmla="*/ 168920 w 2911"/>
              <a:gd name="T11" fmla="*/ 1898309 h 3703"/>
              <a:gd name="T12" fmla="*/ 305416 w 2911"/>
              <a:gd name="T13" fmla="*/ 1823555 h 3703"/>
              <a:gd name="T14" fmla="*/ 1165225 w 2911"/>
              <a:gd name="T15" fmla="*/ 242386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rgbClr val="1157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32" name="Freeform 9"/>
          <p:cNvSpPr>
            <a:spLocks/>
          </p:cNvSpPr>
          <p:nvPr/>
        </p:nvSpPr>
        <p:spPr bwMode="auto">
          <a:xfrm rot="-3172564">
            <a:off x="8007350" y="315913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0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1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2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3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4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5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6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7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58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1059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0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3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4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4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4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11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</p:grpSp>
      <p:grpSp>
        <p:nvGrpSpPr>
          <p:cNvPr id="1035" name="Group 40"/>
          <p:cNvGrpSpPr>
            <a:grpSpLocks/>
          </p:cNvGrpSpPr>
          <p:nvPr/>
        </p:nvGrpSpPr>
        <p:grpSpPr bwMode="auto">
          <a:xfrm>
            <a:off x="7494588" y="214313"/>
            <a:ext cx="2133600" cy="1911350"/>
            <a:chOff x="4610" y="57"/>
            <a:chExt cx="1344" cy="1204"/>
          </a:xfrm>
        </p:grpSpPr>
        <p:grpSp>
          <p:nvGrpSpPr>
            <p:cNvPr id="1036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PT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7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PT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82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9E20-6732-4010-BFE2-419F7BBA5BE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02-06-2016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3C7AD-D651-46B1-9C56-BA24DA23DFC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pt/url?sa=i&amp;rct=j&amp;q=&amp;esrc=s&amp;source=images&amp;cd=&amp;cad=rja&amp;uact=8&amp;ved=0ahUKEwjugdrV14bNAhUF1hoKHdSiBUkQjRwIBw&amp;url=http://olhares.sapo.pt/sobreiro_foto291329.html&amp;psig=AFQjCNEwTadfZdX5tkklPMrxr2bxsTAoIQ&amp;ust=146486508761871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pt/url?sa=i&amp;rct=j&amp;q=&amp;esrc=s&amp;source=images&amp;cd=&amp;cad=rja&amp;uact=8&amp;ved=0ahUKEwja6MTSjYnNAhWD5xoKHbsjBHAQjRwIBw&amp;url=http://www.radiocampanario.com/r/index.php/regional1/7633-detida-mulher-em-flagrante-delito-por-furto-de-cortica-em-vendas-novas&amp;psig=AFQjCNH93r8lZqA21_MUQBcCsCwld2odfg&amp;ust=146494878706047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&amp;esrc=s&amp;source=images&amp;cd=&amp;cad=rja&amp;uact=8&amp;ved=0ahUKEwiEmsLYjIfNAhUK0xoKHQjZCNcQjRwIBw&amp;url=http://www.regiao-sul.pt/noticia.php?refnoticia%3D128705&amp;bvm=bv.123325700,d.d2s&amp;psig=AFQjCNGjZVm4EkUVHUbBqZm9r83jipYzng&amp;ust=146487980445170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belhinhakids.com.br/blog/?p=464" TargetMode="Externa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5.jpeg"/><Relationship Id="rId4" Type="http://schemas.openxmlformats.org/officeDocument/2006/relationships/hyperlink" Target="http://www.google.pt/url?sa=i&amp;rct=j&amp;q=&amp;esrc=s&amp;source=images&amp;cd=&amp;cad=rja&amp;uact=8&amp;ved=0ahUKEwiR8ZuAj4fNAhWOSxoKHeKnAIgQjRwIBw&amp;url=http://www.porcopretoalentejano.com/raca-porco-preto/alimentacao.html&amp;bvm=bv.123325700,d.d2s&amp;psig=AFQjCNGnQETQhp15yQfpbzKW2dauHDcssw&amp;ust=146488039525242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rticeiraricardosilvestreeirmao.pt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pt/url?sa=i&amp;rct=j&amp;q=&amp;esrc=s&amp;source=images&amp;cd=&amp;cad=rja&amp;uact=8&amp;ved=0ahUKEwjVu4WznonNAhWC0xoKHaz1BSoQjRwIBw&amp;url=http://pt.dreamstime.com/imagens-de-stock-royalty-free-desenhos-animados-felizes-das-crianas-image30938789&amp;psig=AFQjCNHb7yBugXDxcm67THdFx_rbHQsxxQ&amp;ust=1464953239448817" TargetMode="Externa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pt/url?sa=i&amp;rct=j&amp;q=&amp;esrc=s&amp;source=images&amp;cd=&amp;cad=rja&amp;uact=8&amp;ved=0ahUKEwjVu4WznonNAhWC0xoKHaz1BSoQjRwIBw&amp;url=http://pt.dreamstime.com/imagens-de-stock-royalty-free-desenhos-animados-felizes-das-crianas-image30938789&amp;psig=AFQjCNHb7yBugXDxcm67THdFx_rbHQsxxQ&amp;ust=1464953239448817" TargetMode="Externa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pt/url?sa=i&amp;rct=j&amp;q=&amp;esrc=s&amp;source=images&amp;cd=&amp;cad=rja&amp;uact=8&amp;ved=0ahUKEwjVu4WznonNAhWC0xoKHaz1BSoQjRwIBw&amp;url=http://pt.dreamstime.com/imagens-de-stock-royalty-free-desenhos-animados-felizes-das-crianas-image30938789&amp;psig=AFQjCNHb7yBugXDxcm67THdFx_rbHQsxxQ&amp;ust=1464953239448817" TargetMode="Externa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&amp;esrc=s&amp;source=images&amp;cd=&amp;cad=rja&amp;uact=8&amp;ved=0ahUKEwjVu4WznonNAhWC0xoKHaz1BSoQjRwIBw&amp;url=http://pt.dreamstime.com/imagens-de-stock-royalty-free-desenhos-animados-felizes-das-crianas-image30938789&amp;psig=AFQjCNHb7yBugXDxcm67THdFx_rbHQsxxQ&amp;ust=1464953239448817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pt/url?sa=i&amp;rct=j&amp;q=&amp;esrc=s&amp;source=images&amp;cd=&amp;cad=rja&amp;uact=8&amp;ved=0ahUKEwjVu4WznonNAhWC0xoKHaz1BSoQjRwIBw&amp;url=http://pt.dreamstime.com/imagens-de-stock-royalty-free-desenhos-animados-felizes-das-crianas-image30938789&amp;psig=AFQjCNHb7yBugXDxcm67THdFx_rbHQsxxQ&amp;ust=1464953239448817" TargetMode="Externa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pt/url?sa=i&amp;rct=j&amp;q=&amp;esrc=s&amp;source=images&amp;cd=&amp;cad=rja&amp;uact=8&amp;ved=0ahUKEwjVu4WznonNAhWC0xoKHaz1BSoQjRwIBw&amp;url=http://pt.dreamstime.com/imagens-de-stock-royalty-free-desenhos-animados-felizes-das-crianas-image30938789&amp;psig=AFQjCNHb7yBugXDxcm67THdFx_rbHQsxxQ&amp;ust=1464953239448817" TargetMode="Externa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pt/url?sa=i&amp;rct=j&amp;q=&amp;esrc=s&amp;source=images&amp;cd=&amp;cad=rja&amp;uact=8&amp;ved=0ahUKEwirl7jh_4bNAhULvBoKHYeTCNgQjRwIBw&amp;url=http://kanimambo-carlos.blogspot.com/2012/06/o-sobreiro.html&amp;psig=AFQjCNG1tUNEJEER2L1wo5z3PEdK11nzlQ&amp;ust=1464876314444821" TargetMode="External"/><Relationship Id="rId7" Type="http://schemas.openxmlformats.org/officeDocument/2006/relationships/hyperlink" Target="http://www.google.pt/url?sa=i&amp;rct=j&amp;q=&amp;esrc=s&amp;source=images&amp;cd=&amp;cad=rja&amp;uact=8&amp;ved=0ahUKEwjjlpfDgIfNAhUEcBoKHRmCBo4QjRwIBw&amp;url=http://sombra-verde.blogspot.com/2006/09/cidade-das-pseudotsugas.html&amp;bvm=bv.123325700,d.d2s&amp;psig=AFQjCNHq_rOXivSrxylcMNQY5kI2PQsG0Q&amp;ust=146487654123019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://www.google.pt/url?sa=i&amp;rct=j&amp;q=&amp;esrc=s&amp;source=images&amp;cd=&amp;cad=rja&amp;uact=8&amp;ved=0ahUKEwjhxOyfgIfNAhUJWBoKHaLJDmYQjRwIBw&amp;url=http://floradaserradaarrabida.blogspot.com/2016/02/pinheiro-bravo-pinus-pinaster.html&amp;bvm=bv.123325700,d.d2s&amp;psig=AFQjCNG25lG0El_g3Zlqyoz29G7_gQ8K7w&amp;ust=1464876436478484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google.pt/url?sa=i&amp;rct=j&amp;q=&amp;esrc=s&amp;source=images&amp;cd=&amp;cad=rja&amp;uact=8&amp;ved=0ahUKEwjYpbX4gIfNAhXEhRoKHajvAd8QjRwIBw&amp;url=http://smallgardenn.blogspot.com/2013/02/pinheiro-manso-pinus-pinea-l.html&amp;bvm=bv.123325700,d.d2s&amp;psig=AFQjCNEGXl8nv3IZ5bOmmHGdKMS_OamymA&amp;ust=14648766545407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hyperlink" Target="http://www.google.pt/url?sa=i&amp;rct=j&amp;q=&amp;esrc=s&amp;source=images&amp;cd=&amp;cad=rja&amp;uact=8&amp;ved=0ahUKEwiIorqhgYfNAhXCXRoKHfYGC8oQjRwIBw&amp;url=http://permaculturaportugal.ning.com/profiles/blogs/a-sobreira&amp;bvm=bv.123325700,d.d2s&amp;psig=AFQjCNGf8RJiCAB_-4Z3h9xSIIeHlAnGAQ&amp;ust=146487673559429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pt/url?sa=i&amp;rct=j&amp;q=&amp;esrc=s&amp;source=images&amp;cd=&amp;cad=rja&amp;uact=8&amp;ved=0ahUKEwiCnfS8jofNAhUFfhoKHUD5C74QjRwIBw&amp;url=http://atnatureza.blogspot.com/2011_01_01_archive.html&amp;bvm=bv.123325700,d.d2s&amp;psig=AFQjCNGf8RJiCAB_-4Z3h9xSIIeHlAnGAQ&amp;ust=146487673559429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://www.google.pt/url?sa=i&amp;rct=j&amp;q=&amp;esrc=s&amp;source=images&amp;cd=&amp;cad=rja&amp;uact=8&amp;ved=0ahUKEwjzyNO45IbNAhVGvRoKHezXBqsQjRwIBw&amp;url=http://www.deliciosoalentejo.com/2012/01/sobreiro-arvore-nacional-de-portugal.html&amp;bvm=bv.123325700,d.d2s&amp;psig=AFQjCNEwTadfZdX5tkklPMrxr2bxsTAoIQ&amp;ust=146486508761871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pt/url?sa=i&amp;rct=j&amp;q=&amp;esrc=s&amp;source=images&amp;cd=&amp;cad=rja&amp;uact=8&amp;ved=0ahUKEwi1gqqk5IbNAhVDvBoKHZSKBP8QjRwIBw&amp;url=http://corticeiraricardosilvestreeirmao.pt/&amp;bvm=bv.123325700,d.d2s&amp;psig=AFQjCNEwTadfZdX5tkklPMrxr2bxsTAoIQ&amp;ust=14648650876187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icheiro:1-Arraiolos-0050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772400" cy="1470025"/>
          </a:xfrm>
        </p:spPr>
        <p:txBody>
          <a:bodyPr>
            <a:norm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Dia Nacional do Sobreiro e da Cortiça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http://cdn.olhares.pt/client/files/foto/big/29/2913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443802" cy="25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79512" y="5733256"/>
            <a:ext cx="410527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pt-PT" altLang="pt-PT" sz="1200" b="1" dirty="0">
                <a:latin typeface="Arial" charset="0"/>
              </a:rPr>
              <a:t>Câmara Municipal de Alfândega da Fé </a:t>
            </a:r>
          </a:p>
          <a:p>
            <a:pPr algn="l" eaLnBrk="1" hangingPunct="1">
              <a:spcBef>
                <a:spcPct val="30000"/>
              </a:spcBef>
            </a:pPr>
            <a:r>
              <a:rPr lang="pt-PT" altLang="pt-PT" sz="1200" b="1" dirty="0">
                <a:latin typeface="Arial" charset="0"/>
              </a:rPr>
              <a:t>Gabinete Técnico Florestal  de Alfândega da Fé</a:t>
            </a:r>
          </a:p>
          <a:p>
            <a:pPr algn="l" eaLnBrk="1" hangingPunct="1">
              <a:spcBef>
                <a:spcPct val="30000"/>
              </a:spcBef>
            </a:pPr>
            <a:r>
              <a:rPr lang="pt-PT" altLang="pt-PT" sz="1200" b="1" dirty="0">
                <a:latin typeface="Arial" charset="0"/>
              </a:rPr>
              <a:t>Susana Filipa Penarroias Guerra</a:t>
            </a:r>
          </a:p>
        </p:txBody>
      </p:sp>
      <p:pic>
        <p:nvPicPr>
          <p:cNvPr id="3" name="Picture 2" descr="http://www.radiocampanario.com/r/images/cort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961098" cy="24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372200" y="5973320"/>
            <a:ext cx="17281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pt-PT" altLang="pt-PT" sz="1200" b="1" dirty="0" smtClean="0">
                <a:latin typeface="Arial" charset="0"/>
              </a:rPr>
              <a:t>2 de Junho de 2016</a:t>
            </a:r>
            <a:endParaRPr lang="pt-PT" altLang="pt-PT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rgbClr val="07B918"/>
                </a:solidFill>
                <a:latin typeface="Comic Sans MS" panose="030F0702030302020204" pitchFamily="66" charset="0"/>
              </a:rPr>
              <a:t>Vamos conhecer ainda melhor o sobreiro</a:t>
            </a:r>
            <a:endParaRPr lang="pt-PT" b="1" dirty="0">
              <a:solidFill>
                <a:srgbClr val="07B918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827584" y="1077784"/>
            <a:ext cx="7488832" cy="3456384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pt-PT" altLang="pt-PT" sz="4800" b="1" dirty="0" smtClean="0">
              <a:solidFill>
                <a:srgbClr val="000099"/>
              </a:solidFill>
            </a:endParaRPr>
          </a:p>
          <a:p>
            <a:pPr eaLnBrk="1" hangingPunct="1"/>
            <a:endParaRPr lang="pt-PT" altLang="pt-PT" sz="4800" b="1" dirty="0" smtClean="0">
              <a:solidFill>
                <a:srgbClr val="000099"/>
              </a:solidFill>
            </a:endParaRPr>
          </a:p>
          <a:p>
            <a:pPr eaLnBrk="1" hangingPunct="1"/>
            <a:endParaRPr lang="pt-PT" altLang="pt-PT" sz="4800" b="1" dirty="0">
              <a:solidFill>
                <a:srgbClr val="000099"/>
              </a:solidFill>
            </a:endParaRP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Sabes de quantos em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quantos anos se extrai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a cortiça??? </a:t>
            </a:r>
            <a:endParaRPr lang="pt-PT" altLang="pt-PT" sz="4800" b="1" dirty="0">
              <a:solidFill>
                <a:srgbClr val="000099"/>
              </a:solidFill>
            </a:endParaRPr>
          </a:p>
          <a:p>
            <a:pPr eaLnBrk="1" hangingPunct="1"/>
            <a:r>
              <a:rPr lang="pt-PT" altLang="pt-PT" sz="4800" b="1" dirty="0" smtClean="0">
                <a:solidFill>
                  <a:srgbClr val="008000"/>
                </a:solidFill>
              </a:rPr>
              <a:t>        </a:t>
            </a:r>
          </a:p>
          <a:p>
            <a:pPr eaLnBrk="1" hangingPunct="1"/>
            <a:r>
              <a:rPr lang="pt-PT" altLang="pt-PT" sz="4800" b="1" dirty="0">
                <a:solidFill>
                  <a:srgbClr val="008000"/>
                </a:solidFill>
              </a:rPr>
              <a:t> </a:t>
            </a:r>
            <a:r>
              <a:rPr lang="pt-PT" altLang="pt-PT" sz="4800" b="1" dirty="0" smtClean="0">
                <a:solidFill>
                  <a:srgbClr val="008000"/>
                </a:solidFill>
              </a:rPr>
              <a:t>       </a:t>
            </a:r>
          </a:p>
          <a:p>
            <a:pPr eaLnBrk="1" hangingPunct="1"/>
            <a:r>
              <a:rPr lang="pt-PT" altLang="pt-PT" sz="4800" b="1" dirty="0">
                <a:solidFill>
                  <a:srgbClr val="008000"/>
                </a:solidFill>
              </a:rPr>
              <a:t> </a:t>
            </a:r>
            <a:r>
              <a:rPr lang="pt-PT" altLang="pt-PT" sz="4800" b="1" dirty="0" smtClean="0">
                <a:solidFill>
                  <a:srgbClr val="008000"/>
                </a:solidFill>
              </a:rPr>
              <a:t>       9 anos!!</a:t>
            </a:r>
            <a:endParaRPr lang="pt-PT" altLang="pt-PT" sz="4800" b="1" dirty="0">
              <a:solidFill>
                <a:srgbClr val="008000"/>
              </a:solidFill>
            </a:endParaRPr>
          </a:p>
        </p:txBody>
      </p:sp>
      <p:pic>
        <p:nvPicPr>
          <p:cNvPr id="9220" name="Picture 4" descr="infancia-1-1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308290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regiao-sul.pt/thumb.php?file=images/news/1341234562cortica.jpg&amp;sizex=275&amp;quality=1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744554" cy="20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rgbClr val="07B918"/>
                </a:solidFill>
                <a:latin typeface="Comic Sans MS" panose="030F0702030302020204" pitchFamily="66" charset="0"/>
              </a:rPr>
              <a:t>Vamos conhecer ainda melhor o sobreiro</a:t>
            </a:r>
            <a:endParaRPr lang="pt-PT" b="1" dirty="0">
              <a:solidFill>
                <a:srgbClr val="07B918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827584" y="1077784"/>
            <a:ext cx="7488832" cy="3456384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pt-PT" altLang="pt-PT" sz="4800" b="1" dirty="0" smtClean="0">
              <a:solidFill>
                <a:srgbClr val="000099"/>
              </a:solidFill>
            </a:endParaRPr>
          </a:p>
          <a:p>
            <a:pPr eaLnBrk="1" hangingPunct="1"/>
            <a:endParaRPr lang="pt-PT" altLang="pt-PT" sz="48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Sabes em que zona do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 país há mais sobreiros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 ??? </a:t>
            </a:r>
            <a:endParaRPr lang="pt-PT" altLang="pt-PT" sz="4800" b="1" dirty="0">
              <a:solidFill>
                <a:srgbClr val="000099"/>
              </a:solidFill>
            </a:endParaRPr>
          </a:p>
          <a:p>
            <a:pPr eaLnBrk="1" hangingPunct="1"/>
            <a:r>
              <a:rPr lang="pt-PT" altLang="pt-PT" sz="4800" b="1" dirty="0" smtClean="0">
                <a:solidFill>
                  <a:srgbClr val="008000"/>
                </a:solidFill>
              </a:rPr>
              <a:t>        </a:t>
            </a:r>
          </a:p>
          <a:p>
            <a:pPr eaLnBrk="1" hangingPunct="1"/>
            <a:r>
              <a:rPr lang="pt-PT" altLang="pt-PT" sz="4800" b="1" dirty="0">
                <a:solidFill>
                  <a:srgbClr val="008000"/>
                </a:solidFill>
              </a:rPr>
              <a:t> </a:t>
            </a:r>
            <a:r>
              <a:rPr lang="pt-PT" altLang="pt-PT" sz="4800" b="1" dirty="0" smtClean="0">
                <a:solidFill>
                  <a:srgbClr val="008000"/>
                </a:solidFill>
              </a:rPr>
              <a:t>     No Alentejo!!</a:t>
            </a:r>
            <a:endParaRPr lang="pt-PT" altLang="pt-PT" sz="4800" b="1" dirty="0">
              <a:solidFill>
                <a:srgbClr val="008000"/>
              </a:solidFill>
            </a:endParaRPr>
          </a:p>
        </p:txBody>
      </p:sp>
      <p:pic>
        <p:nvPicPr>
          <p:cNvPr id="12290" name="Picture 2" descr="http://abelhinhakids.com.br/blog/wordpress-content/uploads/2012/01/CRIAN%C3%87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065412" cy="21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m para sobreiros alentejo porc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294" name="Picture 6" descr="http://www.porcopretoalentejano.com/images/gallery/Alimentacao/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" y="4772749"/>
            <a:ext cx="2623761" cy="19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rgbClr val="07B918"/>
                </a:solidFill>
                <a:latin typeface="Comic Sans MS" panose="030F0702030302020204" pitchFamily="66" charset="0"/>
              </a:rPr>
              <a:t>Vamos conhecer ainda melhor o sobreiro e a cortiça</a:t>
            </a:r>
            <a:endParaRPr lang="pt-PT" b="1" dirty="0">
              <a:solidFill>
                <a:srgbClr val="07B918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827584" y="1556792"/>
            <a:ext cx="7488832" cy="2977376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pt-PT" altLang="pt-PT" sz="4800" b="1" dirty="0" smtClean="0">
              <a:solidFill>
                <a:srgbClr val="000099"/>
              </a:solidFill>
            </a:endParaRPr>
          </a:p>
          <a:p>
            <a:pPr eaLnBrk="1" hangingPunct="1"/>
            <a:endParaRPr lang="pt-PT" altLang="pt-PT" sz="48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Sabes qual o país do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 mundo com maior área</a:t>
            </a:r>
          </a:p>
          <a:p>
            <a:pPr eaLnBrk="1" hangingPunct="1"/>
            <a:r>
              <a:rPr lang="pt-PT" altLang="pt-PT" sz="4800" b="1" dirty="0">
                <a:solidFill>
                  <a:srgbClr val="000099"/>
                </a:solidFill>
              </a:rPr>
              <a:t>d</a:t>
            </a:r>
            <a:r>
              <a:rPr lang="pt-PT" altLang="pt-PT" sz="4800" b="1" dirty="0" smtClean="0">
                <a:solidFill>
                  <a:srgbClr val="000099"/>
                </a:solidFill>
              </a:rPr>
              <a:t>e sobreiros??? </a:t>
            </a:r>
            <a:endParaRPr lang="pt-PT" altLang="pt-PT" sz="4800" b="1" dirty="0">
              <a:solidFill>
                <a:srgbClr val="000099"/>
              </a:solidFill>
            </a:endParaRPr>
          </a:p>
          <a:p>
            <a:pPr eaLnBrk="1" hangingPunct="1"/>
            <a:r>
              <a:rPr lang="pt-PT" altLang="pt-PT" sz="4800" b="1" dirty="0" smtClean="0">
                <a:solidFill>
                  <a:srgbClr val="008000"/>
                </a:solidFill>
              </a:rPr>
              <a:t>        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8000"/>
                </a:solidFill>
              </a:rPr>
              <a:t>      Portugal!!</a:t>
            </a:r>
            <a:endParaRPr lang="pt-PT" altLang="pt-PT" sz="4800" b="1" dirty="0">
              <a:solidFill>
                <a:srgbClr val="008000"/>
              </a:solidFill>
            </a:endParaRPr>
          </a:p>
        </p:txBody>
      </p:sp>
      <p:sp>
        <p:nvSpPr>
          <p:cNvPr id="3" name="AutoShape 4" descr="Resultado de imagem para sobreiros alentejo porc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1" name="Picture 3" descr="http://www.amorim.com/xms/img/800x/57256/cT04OA/JTJGJTJGTzNtJTJGLTBNM1pyU20lMkZWc3ZTLU1aJTJGUFpGU25NWnMtU3NwM1pyU0ptJTJGbGpGUlptJTJGaHM0eTVzS2prY3R6dGRrc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" y="4653136"/>
            <a:ext cx="2433654" cy="213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93072"/>
            <a:ext cx="2293243" cy="22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39095"/>
            <a:ext cx="1223268" cy="11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9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rgbClr val="07B918"/>
                </a:solidFill>
                <a:latin typeface="Comic Sans MS" panose="030F0702030302020204" pitchFamily="66" charset="0"/>
              </a:rPr>
              <a:t>Vamos conhecer ainda melhor o sobreiro e a cortiça</a:t>
            </a:r>
            <a:endParaRPr lang="pt-PT" b="1" dirty="0">
              <a:solidFill>
                <a:srgbClr val="07B918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855805" y="836712"/>
            <a:ext cx="7488832" cy="403244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pt-PT" altLang="pt-PT" sz="4800" b="1" dirty="0" smtClean="0">
              <a:solidFill>
                <a:srgbClr val="000099"/>
              </a:solidFill>
            </a:endParaRPr>
          </a:p>
          <a:p>
            <a:pPr eaLnBrk="1" hangingPunct="1"/>
            <a:endParaRPr lang="pt-PT" altLang="pt-PT" sz="48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Sabias que Portugal é o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Primeiro produtor de 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Cortiça a</a:t>
            </a:r>
            <a:r>
              <a:rPr lang="pt-PT" altLang="pt-PT" sz="4800" b="1" dirty="0">
                <a:solidFill>
                  <a:srgbClr val="000099"/>
                </a:solidFill>
              </a:rPr>
              <a:t> </a:t>
            </a:r>
            <a:r>
              <a:rPr lang="pt-PT" altLang="pt-PT" sz="4800" b="1" dirty="0" smtClean="0">
                <a:solidFill>
                  <a:srgbClr val="000099"/>
                </a:solidFill>
              </a:rPr>
              <a:t>nível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 mundial??? </a:t>
            </a:r>
            <a:endParaRPr lang="pt-PT" altLang="pt-PT" sz="4800" b="1" dirty="0">
              <a:solidFill>
                <a:srgbClr val="000099"/>
              </a:solidFill>
            </a:endParaRPr>
          </a:p>
          <a:p>
            <a:pPr eaLnBrk="1" hangingPunct="1"/>
            <a:r>
              <a:rPr lang="pt-PT" altLang="pt-PT" sz="4800" b="1" dirty="0" smtClean="0">
                <a:solidFill>
                  <a:srgbClr val="008000"/>
                </a:solidFill>
              </a:rPr>
              <a:t>        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8000"/>
                </a:solidFill>
              </a:rPr>
              <a:t>        52%!!</a:t>
            </a:r>
            <a:endParaRPr lang="pt-PT" altLang="pt-PT" sz="4800" b="1" dirty="0">
              <a:solidFill>
                <a:srgbClr val="008000"/>
              </a:solidFill>
            </a:endParaRPr>
          </a:p>
        </p:txBody>
      </p:sp>
      <p:sp>
        <p:nvSpPr>
          <p:cNvPr id="3" name="AutoShape 4" descr="Resultado de imagem para sobreiros alentejo porc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" name="Picture 3" descr="http://www.gigacursos.com/blog/wp-content/uploads/2011/02/Vetor-Crian%C3%A7as-Amizade-Amigos-Vetorizado-Co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12780"/>
            <a:ext cx="2485987" cy="191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SEbuU9LNkkh4SaJUjm2teolu04SLKVdqXotSGIO710NsFEFAr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3" y="4941168"/>
            <a:ext cx="1839854" cy="172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m para sobreiros alentejo porc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4" name="AutoShape 4" descr="Resultado de imagem para imagens de co2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81698" y="548680"/>
            <a:ext cx="6106526" cy="2808312"/>
          </a:xfrm>
          <a:prstGeom prst="wedgeRoundRectCallout">
            <a:avLst>
              <a:gd name="adj1" fmla="val 41181"/>
              <a:gd name="adj2" fmla="val 79019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PT" altLang="pt-PT" sz="3600" b="1" dirty="0" smtClean="0">
                <a:solidFill>
                  <a:srgbClr val="002060"/>
                </a:solidFill>
              </a:rPr>
              <a:t>Sabias que o sobreiro é o maior aliado na luta contra as alterações climáticas??</a:t>
            </a:r>
            <a:endParaRPr lang="pt-PT" altLang="pt-PT" sz="36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http://thumbs.dreamstime.com/z/desenhos-animados-felizes-das-crian%C3%A7as-346064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3588"/>
            <a:ext cx="2339752" cy="25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53" y="5079638"/>
            <a:ext cx="2978514" cy="15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904835" cy="126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" y="4657210"/>
            <a:ext cx="3007220" cy="19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2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m para sobreiros alentejo porc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4" name="AutoShape 4" descr="Resultado de imagem para imagens de co2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81698" y="548680"/>
            <a:ext cx="6106526" cy="2808312"/>
          </a:xfrm>
          <a:prstGeom prst="wedgeRoundRectCallout">
            <a:avLst>
              <a:gd name="adj1" fmla="val 41181"/>
              <a:gd name="adj2" fmla="val 79019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pt-PT" altLang="pt-PT" sz="2800" b="1" dirty="0" smtClean="0">
                <a:solidFill>
                  <a:srgbClr val="002060"/>
                </a:solidFill>
              </a:rPr>
              <a:t>Aumento da temperatura;</a:t>
            </a:r>
          </a:p>
          <a:p>
            <a:pPr marL="571500" indent="-571500" eaLnBrk="1" hangingPunct="1">
              <a:buFontTx/>
              <a:buChar char="-"/>
            </a:pPr>
            <a:r>
              <a:rPr lang="pt-PT" altLang="pt-PT" sz="2800" b="1" dirty="0" smtClean="0">
                <a:solidFill>
                  <a:srgbClr val="002060"/>
                </a:solidFill>
              </a:rPr>
              <a:t>Aumento da precipitação;</a:t>
            </a:r>
          </a:p>
          <a:p>
            <a:pPr marL="571500" indent="-571500" eaLnBrk="1" hangingPunct="1">
              <a:buFontTx/>
              <a:buChar char="-"/>
            </a:pPr>
            <a:r>
              <a:rPr lang="pt-PT" altLang="pt-PT" sz="2800" b="1" dirty="0" smtClean="0">
                <a:solidFill>
                  <a:srgbClr val="002060"/>
                </a:solidFill>
              </a:rPr>
              <a:t>A neve e os glaciares estão a derreter;</a:t>
            </a:r>
          </a:p>
          <a:p>
            <a:pPr marL="571500" indent="-571500" eaLnBrk="1" hangingPunct="1">
              <a:buFontTx/>
              <a:buChar char="-"/>
            </a:pPr>
            <a:r>
              <a:rPr lang="pt-PT" altLang="pt-PT" sz="2800" b="1" dirty="0" smtClean="0">
                <a:solidFill>
                  <a:srgbClr val="002060"/>
                </a:solidFill>
              </a:rPr>
              <a:t>O nível médio das águas do mar estão a subir;</a:t>
            </a:r>
            <a:endParaRPr lang="pt-PT" altLang="pt-PT" sz="28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http://thumbs.dreamstime.com/z/desenhos-animados-felizes-das-crian%C3%A7as-346064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3588"/>
            <a:ext cx="2339752" cy="25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1" y="5159943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2" y="3573016"/>
            <a:ext cx="2826698" cy="141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4652"/>
            <a:ext cx="2497265" cy="187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0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m para sobreiros alentejo porc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4" name="AutoShape 4" descr="Resultado de imagem para imagens de co2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44852" y="620688"/>
            <a:ext cx="6215379" cy="3240360"/>
          </a:xfrm>
          <a:prstGeom prst="wedgeRoundRectCallout">
            <a:avLst>
              <a:gd name="adj1" fmla="val 41181"/>
              <a:gd name="adj2" fmla="val 79019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PT" altLang="pt-PT" sz="2800" b="1" u="sng" dirty="0" smtClean="0">
                <a:solidFill>
                  <a:srgbClr val="002060"/>
                </a:solidFill>
              </a:rPr>
              <a:t>Causa das alterações climáticas</a:t>
            </a:r>
            <a:r>
              <a:rPr lang="pt-PT" altLang="pt-PT" sz="2800" b="1" dirty="0" smtClean="0">
                <a:solidFill>
                  <a:srgbClr val="002060"/>
                </a:solidFill>
              </a:rPr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t-PT" altLang="pt-PT" sz="2800" b="1" dirty="0" smtClean="0">
                <a:solidFill>
                  <a:srgbClr val="002060"/>
                </a:solidFill>
              </a:rPr>
              <a:t>Aumento das emissões dos Gases de efeito de estufa ( o CO2 é o principal gás – uso/queima de combustíveis, aplicação de fertilizantes </a:t>
            </a:r>
            <a:r>
              <a:rPr lang="pt-PT" altLang="pt-PT" sz="2800" b="1" dirty="0" err="1" smtClean="0">
                <a:solidFill>
                  <a:srgbClr val="002060"/>
                </a:solidFill>
              </a:rPr>
              <a:t>etc</a:t>
            </a:r>
            <a:r>
              <a:rPr lang="pt-PT" altLang="pt-PT" sz="2800" b="1" dirty="0" smtClean="0">
                <a:solidFill>
                  <a:srgbClr val="002060"/>
                </a:solidFill>
              </a:rPr>
              <a:t>) </a:t>
            </a:r>
            <a:endParaRPr lang="pt-PT" altLang="pt-PT" sz="28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http://thumbs.dreamstime.com/z/desenhos-animados-felizes-das-crian%C3%A7as-346064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3588"/>
            <a:ext cx="2339752" cy="25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17030"/>
            <a:ext cx="2631569" cy="175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4948522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74" y="1236262"/>
            <a:ext cx="1794518" cy="11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m para sobreiros alentejo porc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4" descr="Resultado de imagem para imagens de co2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" y="5053522"/>
            <a:ext cx="2514602" cy="16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81698" y="548680"/>
            <a:ext cx="6106526" cy="2808312"/>
          </a:xfrm>
          <a:prstGeom prst="wedgeRoundRectCallout">
            <a:avLst>
              <a:gd name="adj1" fmla="val 41181"/>
              <a:gd name="adj2" fmla="val 79019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pt-PT" altLang="pt-PT" sz="3600" b="1" dirty="0" smtClean="0">
                <a:solidFill>
                  <a:srgbClr val="002060"/>
                </a:solidFill>
              </a:rPr>
              <a:t>Sabias que cada hectare de sobreiros capta por ano 14.7 toneladas de CO2??</a:t>
            </a:r>
            <a:endParaRPr lang="pt-PT" altLang="pt-PT" sz="36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http://thumbs.dreamstime.com/z/desenhos-animados-felizes-das-crian%C3%A7as-3460644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3588"/>
            <a:ext cx="2339752" cy="25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5169239"/>
            <a:ext cx="3619855" cy="140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5"/>
            <a:ext cx="2093960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m para sobreiros alentejo porc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4" descr="Resultado de imagem para imagens de co2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56456" y="161885"/>
            <a:ext cx="6651848" cy="2808312"/>
          </a:xfrm>
          <a:prstGeom prst="wedgeRoundRectCallout">
            <a:avLst>
              <a:gd name="adj1" fmla="val 41181"/>
              <a:gd name="adj2" fmla="val 79019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pt-PT" altLang="pt-PT" sz="3600" b="1" dirty="0" smtClean="0">
                <a:solidFill>
                  <a:srgbClr val="002060"/>
                </a:solidFill>
              </a:rPr>
              <a:t>Sabias que por cada tonelada de cortiça produzida, o montado sequestra 73 toneladas de CO2??</a:t>
            </a:r>
            <a:endParaRPr lang="pt-PT" altLang="pt-PT" sz="36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http://thumbs.dreamstime.com/z/desenhos-animados-felizes-das-crian%C3%A7as-346064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12" y="3140968"/>
            <a:ext cx="2339752" cy="25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1799"/>
            <a:ext cx="1735160" cy="104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272444" y="3717032"/>
            <a:ext cx="3419872" cy="2194993"/>
          </a:xfrm>
          <a:prstGeom prst="wedgeEllipseCallout">
            <a:avLst>
              <a:gd name="adj1" fmla="val -60671"/>
              <a:gd name="adj2" fmla="val 14505"/>
            </a:avLst>
          </a:prstGeom>
          <a:solidFill>
            <a:schemeClr val="bg1"/>
          </a:solidFill>
          <a:ln w="31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PT" altLang="pt-PT" sz="2800" b="1" dirty="0" smtClean="0">
                <a:solidFill>
                  <a:srgbClr val="FF0000"/>
                </a:solidFill>
              </a:rPr>
              <a:t>Que deixam de ir para a atmosfera</a:t>
            </a:r>
            <a:r>
              <a:rPr lang="pt-PT" altLang="pt-PT" sz="3200" b="1" dirty="0" smtClean="0">
                <a:solidFill>
                  <a:srgbClr val="FF0000"/>
                </a:solidFill>
              </a:rPr>
              <a:t>!</a:t>
            </a:r>
            <a:endParaRPr lang="pt-PT" altLang="pt-PT" sz="3200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7302"/>
            <a:ext cx="1423754" cy="15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m para sobreiros alentejo porc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4" descr="Resultado de imagem para imagens de co2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56456" y="161884"/>
            <a:ext cx="6651848" cy="2979083"/>
          </a:xfrm>
          <a:prstGeom prst="wedgeRoundRectCallout">
            <a:avLst>
              <a:gd name="adj1" fmla="val 41181"/>
              <a:gd name="adj2" fmla="val 79019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pt-PT" altLang="pt-PT" sz="3600" b="1" dirty="0">
                <a:solidFill>
                  <a:srgbClr val="002060"/>
                </a:solidFill>
              </a:rPr>
              <a:t>V</a:t>
            </a:r>
            <a:r>
              <a:rPr lang="pt-PT" altLang="pt-PT" sz="3600" b="1" dirty="0" smtClean="0">
                <a:solidFill>
                  <a:srgbClr val="002060"/>
                </a:solidFill>
              </a:rPr>
              <a:t>amos todos plantar/semear sobreiros! Vamos proteger o Planeta! Está tudo nas nossas mãos!!</a:t>
            </a:r>
            <a:endParaRPr lang="pt-PT" altLang="pt-PT" sz="36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http://thumbs.dreamstime.com/z/desenhos-animados-felizes-das-crian%C3%A7as-346064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12" y="3140968"/>
            <a:ext cx="2339752" cy="25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oteja a flore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793"/>
          <a:stretch>
            <a:fillRect/>
          </a:stretch>
        </p:blipFill>
        <p:spPr bwMode="auto">
          <a:xfrm>
            <a:off x="179512" y="3861048"/>
            <a:ext cx="2734511" cy="261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3060184" cy="212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8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Número do Diapositivo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A523D9C-192C-414B-97DB-1BAC7E41AA26}" type="slidenum">
              <a:rPr lang="pt-PT" altLang="pt-PT">
                <a:latin typeface="Arial Black" pitchFamily="34" charset="0"/>
              </a:rPr>
              <a:pPr eaLnBrk="1" hangingPunct="1"/>
              <a:t>2</a:t>
            </a:fld>
            <a:endParaRPr lang="pt-PT" altLang="pt-PT">
              <a:latin typeface="Arial Black" pitchFamily="34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8533258" cy="6477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pt-PT" altLang="pt-PT" b="1" dirty="0" smtClean="0">
                <a:solidFill>
                  <a:schemeClr val="accent1"/>
                </a:solidFill>
                <a:latin typeface="Verdana" pitchFamily="34" charset="0"/>
              </a:rPr>
              <a:t>Todos conhecem o sobreiro?</a:t>
            </a:r>
          </a:p>
        </p:txBody>
      </p:sp>
      <p:pic>
        <p:nvPicPr>
          <p:cNvPr id="2050" name="Picture 2" descr="http://1.bp.blogspot.com/-sFflpGRkho0/T8vl_fggwYI/AAAAAAAADX4/653E4omwQqk/s1600/IMG_313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60170"/>
            <a:ext cx="3493131" cy="23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m para sobreiro imagem pinheiro´brav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6" descr="Resultado de imagem para sobreiro imagem pinheiro´brav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8" descr="Resultado de imagem para sobreiro imagem pinheiro´bravo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8" name="Picture 10" descr="https://1.bp.blogspot.com/-Vm9V6--zFS8/VsyMlQKxJqI/AAAAAAAAZvw/YqnSbF9j6as/s1600/Pinheiro-bravo%2B%2528Pinus%2Bpinaster%252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4330"/>
            <a:ext cx="1915556" cy="28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hotos1.blogger.com/blogger/295/3533/1600/DSC01776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40" y="1054330"/>
            <a:ext cx="2405568" cy="32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3.bp.blogspot.com/-r7c2f3LUIA0/USTbZXnzI9I/AAAAAAAAAME/qQKUzGu--tU/s1600/54869118.DSCN0216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1835"/>
            <a:ext cx="2920668" cy="2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Número do Diapositivo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BAB599E-2816-4FB6-93C3-646B7CE1F1DE}" type="slidenum">
              <a:rPr lang="pt-PT" altLang="pt-PT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3</a:t>
            </a:fld>
            <a:endParaRPr lang="pt-PT" altLang="pt-PT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>
            <a:off x="1187624" y="296863"/>
            <a:ext cx="7164214" cy="5703381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4000" dirty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4000" b="1" dirty="0" smtClean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4000" b="1" dirty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4000" b="1" dirty="0" smtClean="0">
                <a:solidFill>
                  <a:srgbClr val="000099"/>
                </a:solidFill>
              </a:rPr>
              <a:t>Um conjunto de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4000" b="1" dirty="0" smtClean="0">
                <a:solidFill>
                  <a:srgbClr val="000099"/>
                </a:solidFill>
              </a:rPr>
              <a:t>Sobreiros chama-se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4000" b="1" dirty="0" smtClean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4000" b="1" dirty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4000" b="1" dirty="0" smtClean="0">
                <a:solidFill>
                  <a:srgbClr val="FF0000"/>
                </a:solidFill>
              </a:rPr>
              <a:t>MONTADO</a:t>
            </a:r>
            <a:r>
              <a:rPr lang="pt-PT" altLang="pt-PT" sz="4000" b="1" dirty="0">
                <a:solidFill>
                  <a:srgbClr val="000099"/>
                </a:solidFill>
              </a:rPr>
              <a:t> </a:t>
            </a:r>
            <a:r>
              <a:rPr lang="pt-PT" altLang="pt-PT" sz="4000" b="1" dirty="0" smtClean="0">
                <a:solidFill>
                  <a:srgbClr val="000099"/>
                </a:solidFill>
              </a:rPr>
              <a:t>!!</a:t>
            </a:r>
            <a:endParaRPr lang="pt-PT" altLang="pt-PT" sz="4000" b="1" dirty="0">
              <a:solidFill>
                <a:srgbClr val="000099"/>
              </a:solidFill>
            </a:endParaRPr>
          </a:p>
        </p:txBody>
      </p:sp>
      <p:pic>
        <p:nvPicPr>
          <p:cNvPr id="3074" name="Picture 2" descr="Resultado de imagem para MONT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682674"/>
            <a:ext cx="1656184" cy="11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" y="4998472"/>
            <a:ext cx="1859528" cy="185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5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animBg="1"/>
      <p:bldP spid="175108" grpId="1" animBg="1"/>
      <p:bldP spid="17510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Número do Diapositivo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FC4A7C4-7F52-484C-8C3B-F0D2D3D475E6}" type="slidenum">
              <a:rPr lang="pt-PT" altLang="pt-PT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4</a:t>
            </a:fld>
            <a:endParaRPr lang="pt-PT" altLang="pt-PT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17770" name="Picture 10" descr="Sem títulor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t="5360" r="28265" b="48116"/>
          <a:stretch>
            <a:fillRect/>
          </a:stretch>
        </p:blipFill>
        <p:spPr bwMode="auto">
          <a:xfrm>
            <a:off x="190500" y="3068638"/>
            <a:ext cx="21844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2411413" y="225425"/>
            <a:ext cx="5905500" cy="5291138"/>
          </a:xfrm>
          <a:prstGeom prst="wedgeEllipseCallout">
            <a:avLst>
              <a:gd name="adj1" fmla="val -60671"/>
              <a:gd name="adj2" fmla="val 14505"/>
            </a:avLst>
          </a:prstGeom>
          <a:solidFill>
            <a:schemeClr val="bg1"/>
          </a:solidFill>
          <a:ln w="31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3200" b="1" dirty="0">
                <a:solidFill>
                  <a:srgbClr val="FF0000"/>
                </a:solidFill>
              </a:rPr>
              <a:t>Presta muita atenção!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000" b="1" dirty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3200" b="1" dirty="0" smtClean="0">
                <a:solidFill>
                  <a:srgbClr val="000099"/>
                </a:solidFill>
              </a:rPr>
              <a:t>Sabes qual a espécie predominante no concelho?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3200" b="1" dirty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3200" b="1" dirty="0" smtClean="0">
                <a:solidFill>
                  <a:srgbClr val="07B918"/>
                </a:solidFill>
              </a:rPr>
              <a:t>É o sobreiro!!</a:t>
            </a:r>
            <a:endParaRPr lang="pt-PT" altLang="pt-PT" sz="3200" b="1" dirty="0">
              <a:solidFill>
                <a:srgbClr val="07B918"/>
              </a:solidFill>
            </a:endParaRPr>
          </a:p>
        </p:txBody>
      </p:sp>
      <p:pic>
        <p:nvPicPr>
          <p:cNvPr id="4098" name="Picture 2" descr="http://api.ning.com/files/w9R*o1*myTCdOM5J8PRUJ1iZ5A85C*h3gW1Gd9ScNPVZApPijq*Sl7KU3hCwDrXD1HrCyDzXTVCIBDAZmvMD5j8DGEcnsBKV/Sobreir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425"/>
            <a:ext cx="1507679" cy="148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AE6C7-D128-4BA1-9971-3DA1B8D939FC}" type="slidenum">
              <a:rPr lang="pt-PT" altLang="pt-PT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827089" y="368300"/>
            <a:ext cx="6409208" cy="414082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pt-PT" altLang="pt-PT" sz="5400" b="1" dirty="0" smtClean="0">
                <a:solidFill>
                  <a:srgbClr val="000099"/>
                </a:solidFill>
              </a:rPr>
              <a:t>Existem 6.761 </a:t>
            </a:r>
            <a:r>
              <a:rPr lang="pt-PT" altLang="pt-PT" sz="5400" b="1" dirty="0" err="1" smtClean="0">
                <a:solidFill>
                  <a:srgbClr val="000099"/>
                </a:solidFill>
              </a:rPr>
              <a:t>ha</a:t>
            </a:r>
            <a:r>
              <a:rPr lang="pt-PT" altLang="pt-PT" sz="5400" b="1" dirty="0" smtClean="0">
                <a:solidFill>
                  <a:srgbClr val="000099"/>
                </a:solidFill>
              </a:rPr>
              <a:t>.</a:t>
            </a:r>
          </a:p>
          <a:p>
            <a:pPr algn="ctr" eaLnBrk="1" hangingPunct="1"/>
            <a:r>
              <a:rPr lang="pt-PT" altLang="pt-PT" sz="5400" b="1" dirty="0" smtClean="0">
                <a:solidFill>
                  <a:srgbClr val="000099"/>
                </a:solidFill>
              </a:rPr>
              <a:t>de sobreiro </a:t>
            </a:r>
          </a:p>
          <a:p>
            <a:pPr algn="ctr" eaLnBrk="1" hangingPunct="1"/>
            <a:r>
              <a:rPr lang="pt-PT" altLang="pt-PT" sz="5400" b="1" dirty="0" smtClean="0">
                <a:solidFill>
                  <a:srgbClr val="000099"/>
                </a:solidFill>
              </a:rPr>
              <a:t>no concelho</a:t>
            </a:r>
            <a:endParaRPr lang="pt-PT" altLang="pt-PT" sz="5400" b="1" dirty="0">
              <a:solidFill>
                <a:srgbClr val="000099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13176"/>
            <a:ext cx="303915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73" y="5060461"/>
            <a:ext cx="2936354" cy="162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6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Número do Diapositivo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037F3CB-5138-4C8C-8AFA-D2B1F6822C41}" type="slidenum">
              <a:rPr lang="pt-PT" altLang="pt-PT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6</a:t>
            </a:fld>
            <a:endParaRPr lang="pt-PT" altLang="pt-PT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7462" name="AutoShape 6"/>
          <p:cNvSpPr>
            <a:spLocks noChangeArrowheads="1"/>
          </p:cNvSpPr>
          <p:nvPr/>
        </p:nvSpPr>
        <p:spPr bwMode="auto">
          <a:xfrm>
            <a:off x="2123728" y="548680"/>
            <a:ext cx="5795962" cy="12604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3600" b="1" dirty="0" smtClean="0">
                <a:solidFill>
                  <a:srgbClr val="000099"/>
                </a:solidFill>
              </a:rPr>
              <a:t>O que nos dá o sobreiro?</a:t>
            </a:r>
            <a:endParaRPr lang="pt-PT" altLang="pt-PT" sz="3600" b="1" dirty="0">
              <a:solidFill>
                <a:srgbClr val="000099"/>
              </a:solidFill>
            </a:endParaRPr>
          </a:p>
        </p:txBody>
      </p:sp>
      <p:sp>
        <p:nvSpPr>
          <p:cNvPr id="147463" name="AutoShape 7"/>
          <p:cNvSpPr>
            <a:spLocks noChangeArrowheads="1"/>
          </p:cNvSpPr>
          <p:nvPr/>
        </p:nvSpPr>
        <p:spPr bwMode="auto">
          <a:xfrm>
            <a:off x="2038350" y="2105625"/>
            <a:ext cx="6385396" cy="468052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PT" sz="4000" b="1" dirty="0" smtClean="0">
              <a:solidFill>
                <a:srgbClr val="000099"/>
              </a:solidFill>
            </a:endParaRP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PT" sz="4000" b="1" dirty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4000" b="1" dirty="0" smtClean="0">
              <a:solidFill>
                <a:srgbClr val="000099"/>
              </a:solidFill>
            </a:endParaRP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4000" b="1" dirty="0" smtClean="0">
                <a:solidFill>
                  <a:srgbClr val="000099"/>
                </a:solidFill>
              </a:rPr>
              <a:t>Cortiça</a:t>
            </a: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4000" b="1" dirty="0" smtClean="0">
                <a:solidFill>
                  <a:srgbClr val="000099"/>
                </a:solidFill>
              </a:rPr>
              <a:t>Bolota</a:t>
            </a: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4000" b="1" dirty="0" smtClean="0">
                <a:solidFill>
                  <a:srgbClr val="000099"/>
                </a:solidFill>
              </a:rPr>
              <a:t>Oxigénio</a:t>
            </a: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4000" b="1" dirty="0" smtClean="0">
                <a:solidFill>
                  <a:srgbClr val="000099"/>
                </a:solidFill>
              </a:rPr>
              <a:t>Madeira e lenha</a:t>
            </a: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4000" b="1" dirty="0" smtClean="0">
                <a:solidFill>
                  <a:srgbClr val="000099"/>
                </a:solidFill>
              </a:rPr>
              <a:t>Protege os solos</a:t>
            </a: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4000" b="1" dirty="0" smtClean="0">
                <a:solidFill>
                  <a:srgbClr val="000099"/>
                </a:solidFill>
              </a:rPr>
              <a:t>Filtram a água</a:t>
            </a: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PT" sz="4000" b="1" dirty="0" smtClean="0">
              <a:solidFill>
                <a:srgbClr val="000099"/>
              </a:solidFill>
            </a:endParaRP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PT" sz="4000" b="1" dirty="0" smtClean="0">
              <a:solidFill>
                <a:srgbClr val="000099"/>
              </a:solidFill>
            </a:endParaRP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PT" sz="4000" b="1" dirty="0">
              <a:solidFill>
                <a:srgbClr val="000099"/>
              </a:solidFill>
            </a:endParaRPr>
          </a:p>
        </p:txBody>
      </p:sp>
      <p:pic>
        <p:nvPicPr>
          <p:cNvPr id="147465" name="Picture 9" descr="queimada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1325"/>
            <a:ext cx="17145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4.bp.blogspot.com/_V9ExpRP45yM/TTeD2fczCTI/AAAAAAAAF9I/_cv-R1YQNP0/s1600/bolota+sobreiro4t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4982"/>
            <a:ext cx="1376762" cy="15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nimBg="1"/>
      <p:bldP spid="1474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Número do Diapositivo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A426CEC-EEF5-4E55-AC9A-F5C78AC94AE6}" type="slidenum">
              <a:rPr lang="pt-PT" altLang="pt-PT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7</a:t>
            </a:fld>
            <a:endParaRPr lang="pt-PT" altLang="pt-PT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663" y="476250"/>
            <a:ext cx="5329237" cy="1404938"/>
          </a:xfrm>
        </p:spPr>
        <p:txBody>
          <a:bodyPr/>
          <a:lstStyle/>
          <a:p>
            <a:pPr eaLnBrk="1" hangingPunct="1"/>
            <a:r>
              <a:rPr lang="pt-PT" altLang="pt-PT" sz="4000" b="1" dirty="0" smtClean="0">
                <a:solidFill>
                  <a:schemeClr val="accent1"/>
                </a:solidFill>
                <a:latin typeface="Verdana" pitchFamily="34" charset="0"/>
              </a:rPr>
              <a:t>O que é a cortiça??</a:t>
            </a:r>
          </a:p>
        </p:txBody>
      </p:sp>
      <p:pic>
        <p:nvPicPr>
          <p:cNvPr id="53250" name="Picture 2" descr="Resultado de imagem para MONT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355059" cy="16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4" y="2191200"/>
            <a:ext cx="8208963" cy="180022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pt-PT" altLang="pt-PT" sz="3200" b="1" dirty="0" smtClean="0">
                <a:solidFill>
                  <a:srgbClr val="000099"/>
                </a:solidFill>
                <a:latin typeface="Arial" charset="0"/>
              </a:rPr>
              <a:t>É a casca do sobreiro.</a:t>
            </a:r>
            <a:r>
              <a:rPr lang="pt-PT" altLang="pt-PT" dirty="0" smtClean="0"/>
              <a:t>  </a:t>
            </a:r>
            <a:endParaRPr lang="pt-PT" altLang="pt-PT" dirty="0"/>
          </a:p>
        </p:txBody>
      </p:sp>
      <p:pic>
        <p:nvPicPr>
          <p:cNvPr id="53252" name="Picture 4" descr="http://img.pai.pt/mysite/media/39/72/0/97e85139-e590-4c00-bca9-f3100f1189ce_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1546481" cy="22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http://2.bp.blogspot.com/-Gw2llE4xYLA/TyXQNPLz89I/AAAAAAAAAfY/Y997tLJzxgo/s1600/corti%C3%A7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70" y="4264319"/>
            <a:ext cx="3795809" cy="25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Número do Diapositivo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037F3CB-5138-4C8C-8AFA-D2B1F6822C41}" type="slidenum">
              <a:rPr lang="pt-PT" altLang="pt-PT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8</a:t>
            </a:fld>
            <a:endParaRPr lang="pt-PT" altLang="pt-PT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7462" name="AutoShape 6"/>
          <p:cNvSpPr>
            <a:spLocks noChangeArrowheads="1"/>
          </p:cNvSpPr>
          <p:nvPr/>
        </p:nvSpPr>
        <p:spPr bwMode="auto">
          <a:xfrm>
            <a:off x="2123728" y="548680"/>
            <a:ext cx="5795962" cy="12604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3600" b="1" dirty="0" smtClean="0">
                <a:solidFill>
                  <a:srgbClr val="000099"/>
                </a:solidFill>
              </a:rPr>
              <a:t>Para que serve a cortiça?</a:t>
            </a:r>
            <a:endParaRPr lang="pt-PT" altLang="pt-PT" sz="3600" b="1" dirty="0">
              <a:solidFill>
                <a:srgbClr val="000099"/>
              </a:solidFill>
            </a:endParaRPr>
          </a:p>
        </p:txBody>
      </p:sp>
      <p:sp>
        <p:nvSpPr>
          <p:cNvPr id="147463" name="AutoShape 7"/>
          <p:cNvSpPr>
            <a:spLocks noChangeArrowheads="1"/>
          </p:cNvSpPr>
          <p:nvPr/>
        </p:nvSpPr>
        <p:spPr bwMode="auto">
          <a:xfrm>
            <a:off x="1763688" y="2240096"/>
            <a:ext cx="7330942" cy="46085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PT" sz="4000" b="1" dirty="0">
              <a:solidFill>
                <a:srgbClr val="000099"/>
              </a:solidFill>
            </a:endParaRP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PT" sz="4000" b="1" dirty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4000" b="1" dirty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4000" b="1" dirty="0">
              <a:solidFill>
                <a:srgbClr val="000099"/>
              </a:solidFill>
            </a:endParaRP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4000" b="1" dirty="0" smtClean="0">
                <a:solidFill>
                  <a:srgbClr val="000099"/>
                </a:solidFill>
              </a:rPr>
              <a:t>Protege a árvore do fogo</a:t>
            </a: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4000" b="1" dirty="0" smtClean="0">
                <a:solidFill>
                  <a:srgbClr val="000099"/>
                </a:solidFill>
              </a:rPr>
              <a:t>Serve de abrigo 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4000" b="1" dirty="0" smtClean="0">
                <a:solidFill>
                  <a:srgbClr val="000099"/>
                </a:solidFill>
              </a:rPr>
              <a:t>muitos animais/plantas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4000" b="1" dirty="0" smtClean="0">
                <a:solidFill>
                  <a:srgbClr val="000099"/>
                </a:solidFill>
              </a:rPr>
              <a:t>(</a:t>
            </a:r>
            <a:r>
              <a:rPr lang="pt-PT" altLang="pt-PT" sz="4000" b="1" dirty="0" err="1" smtClean="0">
                <a:solidFill>
                  <a:srgbClr val="000099"/>
                </a:solidFill>
              </a:rPr>
              <a:t>insetos,musgos</a:t>
            </a:r>
            <a:r>
              <a:rPr lang="pt-PT" altLang="pt-PT" sz="4000" b="1" dirty="0" smtClean="0">
                <a:solidFill>
                  <a:srgbClr val="000099"/>
                </a:solidFill>
              </a:rPr>
              <a:t>, </a:t>
            </a:r>
            <a:r>
              <a:rPr lang="pt-PT" altLang="pt-PT" sz="4000" b="1" dirty="0" err="1" smtClean="0">
                <a:solidFill>
                  <a:srgbClr val="000099"/>
                </a:solidFill>
              </a:rPr>
              <a:t>liquenes</a:t>
            </a:r>
            <a:r>
              <a:rPr lang="pt-PT" altLang="pt-PT" sz="4000" b="1" dirty="0" smtClean="0">
                <a:solidFill>
                  <a:srgbClr val="000099"/>
                </a:solidFill>
              </a:rPr>
              <a:t> </a:t>
            </a:r>
            <a:r>
              <a:rPr lang="pt-PT" altLang="pt-PT" sz="4000" b="1" dirty="0" err="1" smtClean="0">
                <a:solidFill>
                  <a:srgbClr val="000099"/>
                </a:solidFill>
              </a:rPr>
              <a:t>etc</a:t>
            </a:r>
            <a:r>
              <a:rPr lang="pt-PT" altLang="pt-PT" sz="4000" b="1" dirty="0" smtClean="0">
                <a:solidFill>
                  <a:srgbClr val="000099"/>
                </a:solidFill>
              </a:rPr>
              <a:t>)</a:t>
            </a: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4000" b="1" dirty="0" err="1" smtClean="0">
                <a:solidFill>
                  <a:srgbClr val="000099"/>
                </a:solidFill>
              </a:rPr>
              <a:t>Setor</a:t>
            </a:r>
            <a:r>
              <a:rPr lang="pt-PT" altLang="pt-PT" sz="4000" b="1" dirty="0" smtClean="0">
                <a:solidFill>
                  <a:srgbClr val="000099"/>
                </a:solidFill>
              </a:rPr>
              <a:t> industrial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4000" b="1" dirty="0" smtClean="0">
                <a:solidFill>
                  <a:srgbClr val="000099"/>
                </a:solidFill>
              </a:rPr>
              <a:t>(rolhas, calçado, decoração,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4000" b="1" dirty="0" smtClean="0">
                <a:solidFill>
                  <a:srgbClr val="000099"/>
                </a:solidFill>
              </a:rPr>
              <a:t>automóveis etc.)</a:t>
            </a:r>
            <a:endParaRPr lang="pt-PT" altLang="pt-PT" sz="4000" b="1" dirty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4000" b="1" dirty="0" smtClean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4000" b="1" dirty="0" smtClean="0">
              <a:solidFill>
                <a:srgbClr val="000099"/>
              </a:solidFill>
            </a:endParaRP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PT" sz="4000" b="1" dirty="0">
              <a:solidFill>
                <a:srgbClr val="000099"/>
              </a:solidFill>
            </a:endParaRP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PT" sz="4000" b="1" dirty="0">
              <a:solidFill>
                <a:srgbClr val="000099"/>
              </a:solidFill>
            </a:endParaRP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PT" sz="4000" b="1" dirty="0">
              <a:solidFill>
                <a:srgbClr val="000099"/>
              </a:solidFill>
            </a:endParaRPr>
          </a:p>
        </p:txBody>
      </p:sp>
      <p:pic>
        <p:nvPicPr>
          <p:cNvPr id="5122" name="Picture 2" descr="https://upload.wikimedia.org/wikipedia/commons/thumb/5/57/1-Arraiolos-0050.jpg/220px-1-Arraiolos-005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600"/>
            <a:ext cx="1323892" cy="1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sobrei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" y="5507840"/>
            <a:ext cx="1802689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nimBg="1"/>
      <p:bldP spid="1474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rgbClr val="07B918"/>
                </a:solidFill>
                <a:latin typeface="Comic Sans MS" panose="030F0702030302020204" pitchFamily="66" charset="0"/>
              </a:rPr>
              <a:t>Vamos conhecer ainda melhor o sobreiro</a:t>
            </a:r>
            <a:endParaRPr lang="pt-PT" b="1" dirty="0">
              <a:solidFill>
                <a:srgbClr val="07B91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3.bp.blogspot.com/_xHcSqX5Hmac/Sgfjb_xO8BI/AAAAAAAAAMk/rPp1XXaMEz4/S226/criancas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98" y="4730602"/>
            <a:ext cx="2656308" cy="212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.bp.blogspot.com/_xHcSqX5Hmac/TTas2UL2yjI/AAAAAAAAAV0/v7Jsyvg6EQ4/s1600/sobreir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2119"/>
            <a:ext cx="2615952" cy="17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931763" y="1052736"/>
            <a:ext cx="6808589" cy="3456384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pt-PT" altLang="pt-PT" sz="48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Sabes com que idade</a:t>
            </a:r>
          </a:p>
          <a:p>
            <a:pPr eaLnBrk="1" hangingPunct="1"/>
            <a:r>
              <a:rPr lang="pt-PT" altLang="pt-PT" sz="4800" b="1" dirty="0">
                <a:solidFill>
                  <a:srgbClr val="000099"/>
                </a:solidFill>
              </a:rPr>
              <a:t>o</a:t>
            </a:r>
            <a:r>
              <a:rPr lang="pt-PT" altLang="pt-PT" sz="4800" b="1" dirty="0" smtClean="0">
                <a:solidFill>
                  <a:srgbClr val="000099"/>
                </a:solidFill>
              </a:rPr>
              <a:t> sobreiro dá a sua </a:t>
            </a:r>
          </a:p>
          <a:p>
            <a:pPr eaLnBrk="1" hangingPunct="1"/>
            <a:r>
              <a:rPr lang="pt-PT" altLang="pt-PT" sz="4800" b="1" dirty="0" smtClean="0">
                <a:solidFill>
                  <a:srgbClr val="000099"/>
                </a:solidFill>
              </a:rPr>
              <a:t>Primeira cortiça??? </a:t>
            </a:r>
            <a:endParaRPr lang="pt-PT" altLang="pt-PT" sz="4800" b="1" dirty="0">
              <a:solidFill>
                <a:srgbClr val="000099"/>
              </a:solidFill>
            </a:endParaRPr>
          </a:p>
          <a:p>
            <a:pPr eaLnBrk="1" hangingPunct="1"/>
            <a:r>
              <a:rPr lang="pt-PT" altLang="pt-PT" sz="4800" b="1" dirty="0" smtClean="0">
                <a:solidFill>
                  <a:srgbClr val="008000"/>
                </a:solidFill>
              </a:rPr>
              <a:t>        </a:t>
            </a:r>
          </a:p>
          <a:p>
            <a:pPr eaLnBrk="1" hangingPunct="1"/>
            <a:r>
              <a:rPr lang="pt-PT" altLang="pt-PT" sz="4800" b="1" dirty="0">
                <a:solidFill>
                  <a:srgbClr val="008000"/>
                </a:solidFill>
              </a:rPr>
              <a:t> </a:t>
            </a:r>
            <a:r>
              <a:rPr lang="pt-PT" altLang="pt-PT" sz="4800" b="1" dirty="0" smtClean="0">
                <a:solidFill>
                  <a:srgbClr val="008000"/>
                </a:solidFill>
              </a:rPr>
              <a:t>       25 anos!!</a:t>
            </a:r>
            <a:endParaRPr lang="pt-PT" altLang="pt-PT" sz="4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elo de apresentação predefinido">
  <a:themeElements>
    <a:clrScheme name="1_Modelo de apresentação predefinido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Modelo de apresentação predefinid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31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31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Modelo de apresentação predefinido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elo de apresentação predefinido">
  <a:themeElements>
    <a:clrScheme name="1_Modelo de apresentação predefinido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Modelo de apresentação predefinid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31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31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Modelo de apresentação predefinido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elo de apresentação predefinido">
  <a:themeElements>
    <a:clrScheme name="1_Modelo de apresentação predefinido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Modelo de apresentação predefinid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31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31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Modelo de apresentação predefinido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delo de apresentação predefinido">
  <a:themeElements>
    <a:clrScheme name="1_Modelo de apresentação predefinido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Modelo de apresentação predefinid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31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31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Modelo de apresentação predefinido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395</Words>
  <Application>Microsoft Office PowerPoint</Application>
  <PresentationFormat>Apresentação no Ecrã (4:3)</PresentationFormat>
  <Paragraphs>116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dos diapositivos</vt:lpstr>
      </vt:variant>
      <vt:variant>
        <vt:i4>19</vt:i4>
      </vt:variant>
    </vt:vector>
  </HeadingPairs>
  <TitlesOfParts>
    <vt:vector size="26" baseType="lpstr">
      <vt:lpstr>Tema do Office</vt:lpstr>
      <vt:lpstr>1_Modelo de apresentação predefinido</vt:lpstr>
      <vt:lpstr>2_Modelo de apresentação predefinido</vt:lpstr>
      <vt:lpstr>3_Modelo de apresentação predefinido</vt:lpstr>
      <vt:lpstr>4_Modelo de apresentação predefinido</vt:lpstr>
      <vt:lpstr>1_Tema do Office</vt:lpstr>
      <vt:lpstr>2_Tema do Office</vt:lpstr>
      <vt:lpstr>Dia Nacional do Sobreiro e da Cortiça</vt:lpstr>
      <vt:lpstr>Todos conhecem o sobreiro?</vt:lpstr>
      <vt:lpstr>Apresentação do PowerPoint</vt:lpstr>
      <vt:lpstr>Apresentação do PowerPoint</vt:lpstr>
      <vt:lpstr>Apresentação do PowerPoint</vt:lpstr>
      <vt:lpstr>Apresentação do PowerPoint</vt:lpstr>
      <vt:lpstr>O que é a cortiça??</vt:lpstr>
      <vt:lpstr>Apresentação do PowerPoint</vt:lpstr>
      <vt:lpstr>Vamos conhecer ainda melhor o sobreiro</vt:lpstr>
      <vt:lpstr>Vamos conhecer ainda melhor o sobreiro</vt:lpstr>
      <vt:lpstr>Vamos conhecer ainda melhor o sobreiro</vt:lpstr>
      <vt:lpstr>Vamos conhecer ainda melhor o sobreiro e a cortiça</vt:lpstr>
      <vt:lpstr>Vamos conhecer ainda melhor o sobreiro e a cortiça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Nacional do Sobreiro e da Cortiça</dc:title>
  <dc:creator>filipa</dc:creator>
  <cp:lastModifiedBy>filipa</cp:lastModifiedBy>
  <cp:revision>30</cp:revision>
  <dcterms:created xsi:type="dcterms:W3CDTF">2016-06-01T11:04:24Z</dcterms:created>
  <dcterms:modified xsi:type="dcterms:W3CDTF">2016-06-02T14:49:12Z</dcterms:modified>
</cp:coreProperties>
</file>